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8"/>
  </p:notesMasterIdLst>
  <p:sldIdLst>
    <p:sldId id="281" r:id="rId2"/>
    <p:sldId id="290" r:id="rId3"/>
    <p:sldId id="291" r:id="rId4"/>
    <p:sldId id="298" r:id="rId5"/>
    <p:sldId id="258" r:id="rId6"/>
    <p:sldId id="295" r:id="rId7"/>
    <p:sldId id="296" r:id="rId8"/>
    <p:sldId id="292" r:id="rId9"/>
    <p:sldId id="299" r:id="rId10"/>
    <p:sldId id="300" r:id="rId11"/>
    <p:sldId id="320" r:id="rId12"/>
    <p:sldId id="293" r:id="rId13"/>
    <p:sldId id="316" r:id="rId14"/>
    <p:sldId id="318" r:id="rId15"/>
    <p:sldId id="317" r:id="rId16"/>
    <p:sldId id="319" r:id="rId17"/>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A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195" autoAdjust="0"/>
    <p:restoredTop sz="94660"/>
  </p:normalViewPr>
  <p:slideViewPr>
    <p:cSldViewPr snapToGrid="0">
      <p:cViewPr varScale="1">
        <p:scale>
          <a:sx n="98" d="100"/>
          <a:sy n="98" d="100"/>
        </p:scale>
        <p:origin x="96" y="3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9333686-E957-DA40-B268-A9E10E8D36AE}" type="datetimeFigureOut">
              <a:rPr lang="fr-FR" smtClean="0"/>
              <a:t>01/03/2022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CEE0767-58A6-624E-BFE2-3E9EF58CC158}" type="slidenum">
              <a:rPr lang="fr-FR" smtClean="0"/>
              <a:t>‹N°›</a:t>
            </a:fld>
            <a:endParaRPr lang="fr-FR"/>
          </a:p>
        </p:txBody>
      </p:sp>
    </p:spTree>
    <p:extLst>
      <p:ext uri="{BB962C8B-B14F-4D97-AF65-F5344CB8AC3E}">
        <p14:creationId xmlns:p14="http://schemas.microsoft.com/office/powerpoint/2010/main" val="823992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43583BB-F245-4D34-B610-A8E0F1D3B9DE}" type="slidenum">
              <a:rPr lang="fr-FR" smtClean="0"/>
              <a:t>5</a:t>
            </a:fld>
            <a:endParaRPr lang="fr-FR"/>
          </a:p>
        </p:txBody>
      </p:sp>
    </p:spTree>
    <p:extLst>
      <p:ext uri="{BB962C8B-B14F-4D97-AF65-F5344CB8AC3E}">
        <p14:creationId xmlns:p14="http://schemas.microsoft.com/office/powerpoint/2010/main" val="1774776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fld id="{6A4A60EE-9D13-3442-9796-E718C6343EC1}" type="datetime1">
              <a:rPr lang="fr-FR" cap="all" smtClean="0"/>
              <a:pPr/>
              <a:t>01/03/2022</a:t>
            </a:fld>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p:txBody>
          <a:bodyPr/>
          <a:lstStyle/>
          <a:p>
            <a:r>
              <a:rPr lang="fr-FR" dirty="0"/>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l’offre de soins</a:t>
            </a:r>
          </a:p>
        </p:txBody>
      </p:sp>
    </p:spTree>
    <p:extLst>
      <p:ext uri="{BB962C8B-B14F-4D97-AF65-F5344CB8AC3E}">
        <p14:creationId xmlns:p14="http://schemas.microsoft.com/office/powerpoint/2010/main" val="2451663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431371" y="2084851"/>
            <a:ext cx="3360000" cy="3840427"/>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4416000"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8351999" y="2084851"/>
            <a:ext cx="3360000" cy="3814349"/>
          </a:xfrm>
        </p:spPr>
        <p:txBody>
          <a:bodyPr/>
          <a:lstStyle>
            <a:lvl1pPr marL="191995" indent="-191995">
              <a:spcBef>
                <a:spcPts val="533"/>
              </a:spcBef>
              <a:spcAft>
                <a:spcPts val="1067"/>
              </a:spcAft>
              <a:buFont typeface="+mj-lt"/>
              <a:buAutoNum type="arabicPeriod"/>
              <a:defRPr b="1"/>
            </a:lvl1pPr>
            <a:lvl2pPr marL="431989" indent="-191995">
              <a:spcBef>
                <a:spcPts val="800"/>
              </a:spcBef>
              <a:spcAft>
                <a:spcPts val="1067"/>
              </a:spcAft>
              <a:buFont typeface="+mj-lt"/>
              <a:buAutoNum type="alphaLcPeriod"/>
              <a:defRPr/>
            </a:lvl2pPr>
          </a:lstStyle>
          <a:p>
            <a:pPr lvl="0"/>
            <a:r>
              <a:rPr lang="fr-FR" dirty="0"/>
              <a:t>Titre de la partie</a:t>
            </a:r>
          </a:p>
          <a:p>
            <a:pPr lvl="1"/>
            <a:r>
              <a:rPr lang="fr-FR" dirty="0"/>
              <a:t>Deuxième niveau</a:t>
            </a:r>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251C71F6-E0A6-1740-B64F-38F332886BAF}" type="datetime1">
              <a:rPr lang="fr-FR" cap="all" smtClean="0"/>
              <a:pPr/>
              <a:t>01/03/2022</a:t>
            </a:fld>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p:spPr>
        <p:txBody>
          <a:bodyPr/>
          <a:lstStyle/>
          <a:p>
            <a:r>
              <a:rPr lang="fr-FR" dirty="0"/>
              <a:t>Sommaire</a:t>
            </a:r>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l’offre de soins</a:t>
            </a:r>
          </a:p>
        </p:txBody>
      </p:sp>
    </p:spTree>
    <p:extLst>
      <p:ext uri="{BB962C8B-B14F-4D97-AF65-F5344CB8AC3E}">
        <p14:creationId xmlns:p14="http://schemas.microsoft.com/office/powerpoint/2010/main" val="1184046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5E6183FC-BA60-7C49-ABF3-B50982741576}" type="datetime1">
              <a:rPr lang="fr-FR" cap="all" smtClean="0"/>
              <a:pPr/>
              <a:t>01/03/2022</a:t>
            </a:fld>
            <a:endParaRPr lang="fr-FR" cap="all" dirty="0"/>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p:spPr>
        <p:txBody>
          <a:body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l’offre de soins</a:t>
            </a:r>
          </a:p>
        </p:txBody>
      </p:sp>
    </p:spTree>
    <p:extLst>
      <p:ext uri="{BB962C8B-B14F-4D97-AF65-F5344CB8AC3E}">
        <p14:creationId xmlns:p14="http://schemas.microsoft.com/office/powerpoint/2010/main" val="412078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0597CDB5-73DC-8641-8CC1-FAD9379FD627}" type="datetime1">
              <a:rPr lang="fr-FR" cap="all" smtClean="0"/>
              <a:pPr/>
              <a:t>01/03/2022</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dirty="0"/>
              <a:t>Cliquez sur l'icône pour ajouter une image</a:t>
            </a:r>
          </a:p>
        </p:txBody>
      </p:sp>
      <p:sp>
        <p:nvSpPr>
          <p:cNvPr id="10"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l’offre de soins</a:t>
            </a:r>
          </a:p>
        </p:txBody>
      </p:sp>
    </p:spTree>
    <p:extLst>
      <p:ext uri="{BB962C8B-B14F-4D97-AF65-F5344CB8AC3E}">
        <p14:creationId xmlns:p14="http://schemas.microsoft.com/office/powerpoint/2010/main" val="375818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8E1290DD-BE4D-794B-919C-D565D1B9C67D}" type="datetime1">
              <a:rPr lang="fr-FR" cap="all" smtClean="0"/>
              <a:pPr/>
              <a:t>01/03/2022</a:t>
            </a:fld>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p:spPr>
        <p:txBody>
          <a:bodyPr/>
          <a:lstStyle/>
          <a:p>
            <a:r>
              <a:rPr lang="fr-FR" dirty="0"/>
              <a:t>Titre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dirty="0"/>
              <a:t>Cliquez sur l'icône pour ajouter un graphique</a:t>
            </a:r>
          </a:p>
        </p:txBody>
      </p:sp>
      <p:sp>
        <p:nvSpPr>
          <p:cNvPr id="9"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l’offre de soins</a:t>
            </a:r>
          </a:p>
        </p:txBody>
      </p:sp>
    </p:spTree>
    <p:extLst>
      <p:ext uri="{BB962C8B-B14F-4D97-AF65-F5344CB8AC3E}">
        <p14:creationId xmlns:p14="http://schemas.microsoft.com/office/powerpoint/2010/main" val="2089155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dirty="0"/>
              <a:t>Titre</a:t>
            </a:r>
          </a:p>
          <a:p>
            <a:pPr lvl="1"/>
            <a:r>
              <a:rPr lang="fr-FR" dirty="0"/>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fld id="{D7698221-35EF-134F-B87A-568DECC70F29}" type="datetime1">
              <a:rPr lang="fr-FR" cap="all" smtClean="0"/>
              <a:pPr/>
              <a:t>01/03/2022</a:t>
            </a:fld>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pic>
        <p:nvPicPr>
          <p:cNvPr id="9" name="Image 8">
            <a:extLst>
              <a:ext uri="{FF2B5EF4-FFF2-40B4-BE49-F238E27FC236}">
                <a16:creationId xmlns:a16="http://schemas.microsoft.com/office/drawing/2014/main" id="{9F578734-7B6B-B848-8F7C-20D24745BC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240001" y="164637"/>
            <a:ext cx="2687647" cy="2092672"/>
          </a:xfrm>
          <a:prstGeom prst="rect">
            <a:avLst/>
          </a:prstGeom>
        </p:spPr>
      </p:pic>
      <p:sp>
        <p:nvSpPr>
          <p:cNvPr id="8"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l’offre de soins</a:t>
            </a:r>
          </a:p>
        </p:txBody>
      </p:sp>
    </p:spTree>
    <p:extLst>
      <p:ext uri="{BB962C8B-B14F-4D97-AF65-F5344CB8AC3E}">
        <p14:creationId xmlns:p14="http://schemas.microsoft.com/office/powerpoint/2010/main" val="427376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12192000" cy="5925277"/>
          </a:xfrm>
          <a:solidFill>
            <a:schemeClr val="tx2"/>
          </a:solidFill>
        </p:spPr>
        <p:txBody>
          <a:bodyPr tIns="1080000" anchor="ctr" anchorCtr="0"/>
          <a:lstStyle>
            <a:lvl1pPr algn="ctr">
              <a:defRPr cap="all" baseline="0">
                <a:solidFill>
                  <a:schemeClr val="bg1"/>
                </a:solidFill>
              </a:defRPr>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fld id="{5F7325A3-5315-1B4B-A0D9-112471EB5837}" type="datetime1">
              <a:rPr lang="fr-FR" cap="all" smtClean="0"/>
              <a:pPr/>
              <a:t>01/03/2022</a:t>
            </a:fld>
            <a:endParaRPr lang="fr-FR" cap="all" dirty="0"/>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Direction générale de l’offre de soins</a:t>
            </a:r>
          </a:p>
        </p:txBody>
      </p:sp>
    </p:spTree>
    <p:extLst>
      <p:ext uri="{BB962C8B-B14F-4D97-AF65-F5344CB8AC3E}">
        <p14:creationId xmlns:p14="http://schemas.microsoft.com/office/powerpoint/2010/main" val="4174537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fld id="{4EA19884-7A29-DC4E-9311-A62E54788E52}" type="datetime1">
              <a:rPr lang="fr-FR" smtClean="0"/>
              <a:t>01/03/2022</a:t>
            </a:fld>
            <a:endParaRPr lang="fr-FR" dirty="0"/>
          </a:p>
        </p:txBody>
      </p:sp>
      <p:sp>
        <p:nvSpPr>
          <p:cNvPr id="5" name="Espace réservé du pied de page 4"/>
          <p:cNvSpPr>
            <a:spLocks noGrp="1"/>
          </p:cNvSpPr>
          <p:nvPr>
            <p:ph type="ftr" sz="quarter" idx="11"/>
          </p:nvPr>
        </p:nvSpPr>
        <p:spPr bwMode="gray">
          <a:xfrm>
            <a:off x="960000" y="5829266"/>
            <a:ext cx="4320000" cy="597263"/>
          </a:xfrm>
        </p:spPr>
        <p:txBody>
          <a:bodyPr anchor="ctr" anchorCtr="0"/>
          <a:lstStyle>
            <a:lvl1pPr algn="l">
              <a:defRPr sz="1533"/>
            </a:lvl1pPr>
          </a:lstStyle>
          <a:p>
            <a:r>
              <a:rPr lang="fr-FR" dirty="0"/>
              <a:t>Direction générale </a:t>
            </a:r>
          </a:p>
          <a:p>
            <a:r>
              <a:rPr lang="fr-FR" dirty="0"/>
              <a:t>de l’offre de soins</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9" name="Image 8">
            <a:extLst>
              <a:ext uri="{FF2B5EF4-FFF2-40B4-BE49-F238E27FC236}">
                <a16:creationId xmlns:a16="http://schemas.microsoft.com/office/drawing/2014/main" id="{007764BE-02C7-D347-925A-71726A94B06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76534" y="260649"/>
            <a:ext cx="4755369" cy="3702655"/>
          </a:xfrm>
          <a:prstGeom prst="rect">
            <a:avLst/>
          </a:prstGeom>
        </p:spPr>
      </p:pic>
    </p:spTree>
    <p:extLst>
      <p:ext uri="{BB962C8B-B14F-4D97-AF65-F5344CB8AC3E}">
        <p14:creationId xmlns:p14="http://schemas.microsoft.com/office/powerpoint/2010/main" val="277705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01/03/2022</a:t>
            </a:fld>
            <a:endParaRPr lang="fr-BE"/>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p14="http://schemas.microsoft.com/office/powerpoint/2010/main" val="1208867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936433"/>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Intitulé de la direction/service</a:t>
            </a:r>
          </a:p>
        </p:txBody>
      </p:sp>
      <p:sp>
        <p:nvSpPr>
          <p:cNvPr id="6" name="Espace réservé du numéro de diapositive 5"/>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378001"/>
            <a:ext cx="2743200" cy="366183"/>
          </a:xfrm>
          <a:prstGeom prst="rect">
            <a:avLst/>
          </a:prstGeom>
        </p:spPr>
        <p:txBody>
          <a:bodyPr vert="horz" lIns="91440" tIns="45720" rIns="91440" bIns="45720" rtlCol="0" anchor="ctr"/>
          <a:lstStyle>
            <a:lvl1pPr algn="l">
              <a:defRPr sz="1000" b="1">
                <a:solidFill>
                  <a:schemeClr val="tx1"/>
                </a:solidFill>
              </a:defRPr>
            </a:lvl1pPr>
          </a:lstStyle>
          <a:p>
            <a:fld id="{B858D49A-5A7A-574D-A0ED-52B5C1EFA876}" type="datetime1">
              <a:rPr lang="fr-FR" cap="all" smtClean="0"/>
              <a:pPr/>
              <a:t>01/03/2022</a:t>
            </a:fld>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Image 12">
            <a:extLst>
              <a:ext uri="{FF2B5EF4-FFF2-40B4-BE49-F238E27FC236}">
                <a16:creationId xmlns:a16="http://schemas.microsoft.com/office/drawing/2014/main" id="{433B51AF-3A50-3342-8D79-F2F92F59917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bwMode="gray">
          <a:xfrm>
            <a:off x="384000" y="164638"/>
            <a:ext cx="910613" cy="709028"/>
          </a:xfrm>
          <a:prstGeom prst="rect">
            <a:avLst/>
          </a:prstGeom>
        </p:spPr>
      </p:pic>
    </p:spTree>
    <p:extLst>
      <p:ext uri="{BB962C8B-B14F-4D97-AF65-F5344CB8AC3E}">
        <p14:creationId xmlns:p14="http://schemas.microsoft.com/office/powerpoint/2010/main" val="223776398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Lst>
  <p:hf hdr="0"/>
  <p:txStyles>
    <p:titleStyle>
      <a:lvl1pPr marL="19050" indent="0" algn="l" defTabSz="1219170" rtl="0" eaLnBrk="1" latinLnBrk="0" hangingPunct="1">
        <a:lnSpc>
          <a:spcPct val="90000"/>
        </a:lnSpc>
        <a:spcBef>
          <a:spcPct val="0"/>
        </a:spcBef>
        <a:buNone/>
        <a:tabLst/>
        <a:defRPr sz="3333" b="1" kern="1200">
          <a:solidFill>
            <a:schemeClr val="tx1"/>
          </a:solidFill>
          <a:latin typeface="+mj-lt"/>
          <a:ea typeface="+mj-ea"/>
          <a:cs typeface="+mj-cs"/>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chemeClr val="tx1"/>
          </a:solidFill>
          <a:latin typeface="+mn-lt"/>
          <a:ea typeface="+mn-ea"/>
          <a:cs typeface="+mn-cs"/>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n-lt"/>
          <a:ea typeface="+mn-ea"/>
          <a:cs typeface="+mn-cs"/>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n-lt"/>
          <a:ea typeface="+mn-ea"/>
          <a:cs typeface="+mn-cs"/>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n-lt"/>
          <a:ea typeface="+mn-ea"/>
          <a:cs typeface="+mn-cs"/>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0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mailto:gregoire.moutel@unicaen.fr" TargetMode="External"/><Relationship Id="rId2" Type="http://schemas.openxmlformats.org/officeDocument/2006/relationships/hyperlink" Target="mailto:Alexandra.FOURCADE@sante.gouv.f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3"/>
          </p:nvPr>
        </p:nvSpPr>
        <p:spPr>
          <a:xfrm>
            <a:off x="431801" y="2120629"/>
            <a:ext cx="11435942" cy="3531141"/>
          </a:xfrm>
        </p:spPr>
        <p:txBody>
          <a:bodyPr/>
          <a:lstStyle/>
          <a:p>
            <a:pPr marL="0" lvl="0" algn="ctr" defTabSz="914400">
              <a:spcBef>
                <a:spcPts val="1000"/>
              </a:spcBef>
            </a:pPr>
            <a:r>
              <a:rPr lang="fr-FR" sz="3200" dirty="0">
                <a:solidFill>
                  <a:prstClr val="black"/>
                </a:solidFill>
                <a:latin typeface="Calibri" panose="020F0502020204030204"/>
              </a:rPr>
              <a:t>Ethique et DEMOCRATIE SANITAIRE : </a:t>
            </a:r>
          </a:p>
          <a:p>
            <a:pPr marL="0" lvl="0" algn="ctr" defTabSz="914400">
              <a:spcBef>
                <a:spcPts val="1000"/>
              </a:spcBef>
            </a:pPr>
            <a:r>
              <a:rPr lang="fr-FR" sz="3200" cap="none" dirty="0">
                <a:solidFill>
                  <a:prstClr val="black"/>
                </a:solidFill>
                <a:latin typeface="Calibri" panose="020F0502020204030204"/>
              </a:rPr>
              <a:t>quels enseignements de la crise COVID-19 et quelles perspectives pour la place de l’ éthique dans les territoires?	 </a:t>
            </a:r>
          </a:p>
          <a:p>
            <a:pPr marL="0" lvl="0" algn="ctr" defTabSz="914400">
              <a:spcBef>
                <a:spcPts val="1000"/>
              </a:spcBef>
            </a:pPr>
            <a:endParaRPr lang="fr-FR" sz="2000" cap="none" dirty="0">
              <a:solidFill>
                <a:prstClr val="black"/>
              </a:solidFill>
              <a:latin typeface="Calibri" panose="020F0502020204030204"/>
            </a:endParaRPr>
          </a:p>
          <a:p>
            <a:pPr marL="0" lvl="0" algn="ctr" defTabSz="914400">
              <a:spcBef>
                <a:spcPts val="1000"/>
              </a:spcBef>
            </a:pPr>
            <a:r>
              <a:rPr lang="fr-FR" sz="2000" b="0" cap="none" dirty="0">
                <a:solidFill>
                  <a:prstClr val="black"/>
                </a:solidFill>
                <a:latin typeface="Calibri" panose="020F0502020204030204"/>
              </a:rPr>
              <a:t>2 Mars 2022</a:t>
            </a:r>
          </a:p>
          <a:p>
            <a:pPr marL="0" lvl="0" defTabSz="914400">
              <a:spcBef>
                <a:spcPts val="1000"/>
              </a:spcBef>
            </a:pPr>
            <a:endParaRPr lang="fr-FR" sz="1600" b="0" cap="none" dirty="0">
              <a:solidFill>
                <a:prstClr val="black"/>
              </a:solidFill>
              <a:latin typeface="Calibri" panose="020F0502020204030204"/>
            </a:endParaRPr>
          </a:p>
          <a:p>
            <a:pPr marL="0" lvl="0" defTabSz="914400">
              <a:spcBef>
                <a:spcPts val="1000"/>
              </a:spcBef>
            </a:pPr>
            <a:r>
              <a:rPr lang="fr-FR" sz="1600" b="0" cap="none" dirty="0">
                <a:solidFill>
                  <a:prstClr val="black"/>
                </a:solidFill>
                <a:latin typeface="Calibri" panose="020F0502020204030204"/>
              </a:rPr>
              <a:t>Dr Alexandra FOURCADE, bureau des usagers de l’offre de soins, DGOS</a:t>
            </a:r>
          </a:p>
          <a:p>
            <a:pPr marL="0" lvl="0" defTabSz="914400">
              <a:spcBef>
                <a:spcPts val="1000"/>
              </a:spcBef>
            </a:pPr>
            <a:endParaRPr lang="fr-FR" sz="1600" b="0" cap="none" dirty="0">
              <a:solidFill>
                <a:prstClr val="black"/>
              </a:solidFill>
              <a:latin typeface="Calibri" panose="020F0502020204030204"/>
            </a:endParaRPr>
          </a:p>
          <a:p>
            <a:pPr marL="0" lvl="0" defTabSz="914400"/>
            <a:r>
              <a:rPr lang="fr-FR" sz="1600" b="0" cap="none" dirty="0">
                <a:solidFill>
                  <a:prstClr val="black"/>
                </a:solidFill>
                <a:latin typeface="Calibri" panose="020F0502020204030204"/>
              </a:rPr>
              <a:t>Pr Grégoire MOUTEL, Représentant de la conférence nationale des espaces régionaux d’ éthique, coordonnateur de l’étude PANTERE (« </a:t>
            </a:r>
            <a:r>
              <a:rPr lang="fr-FR" sz="1600" b="0" cap="none" dirty="0" err="1">
                <a:solidFill>
                  <a:prstClr val="black"/>
                </a:solidFill>
                <a:latin typeface="Calibri" panose="020F0502020204030204"/>
              </a:rPr>
              <a:t>PANdémie</a:t>
            </a:r>
            <a:r>
              <a:rPr lang="fr-FR" sz="1600" b="0" cap="none" dirty="0">
                <a:solidFill>
                  <a:prstClr val="black"/>
                </a:solidFill>
                <a:latin typeface="Calibri" panose="020F0502020204030204"/>
              </a:rPr>
              <a:t>, </a:t>
            </a:r>
            <a:r>
              <a:rPr lang="fr-FR" sz="1600" b="0" cap="none" dirty="0" err="1">
                <a:solidFill>
                  <a:prstClr val="black"/>
                </a:solidFill>
                <a:latin typeface="Calibri" panose="020F0502020204030204"/>
              </a:rPr>
              <a:t>TERritoires</a:t>
            </a:r>
            <a:r>
              <a:rPr lang="fr-FR" sz="1600" b="0" cap="none" dirty="0">
                <a:solidFill>
                  <a:prstClr val="black"/>
                </a:solidFill>
                <a:latin typeface="Calibri" panose="020F0502020204030204"/>
              </a:rPr>
              <a:t> et Ethique ») , directeur de l’Espace de réflexion Ethique de Normandie		</a:t>
            </a:r>
          </a:p>
          <a:p>
            <a:pPr marL="0" lvl="0" defTabSz="914400">
              <a:spcBef>
                <a:spcPts val="1000"/>
              </a:spcBef>
            </a:pPr>
            <a:r>
              <a:rPr lang="fr-FR" sz="1500" b="0" cap="none" dirty="0">
                <a:solidFill>
                  <a:prstClr val="black"/>
                </a:solidFill>
                <a:latin typeface="Calibri" panose="020F0502020204030204"/>
              </a:rPr>
              <a:t>	</a:t>
            </a:r>
          </a:p>
          <a:p>
            <a:endParaRPr lang="fr-FR" dirty="0"/>
          </a:p>
        </p:txBody>
      </p:sp>
      <p:sp>
        <p:nvSpPr>
          <p:cNvPr id="4" name="Espace réservé du numéro de diapositive 3"/>
          <p:cNvSpPr>
            <a:spLocks noGrp="1"/>
          </p:cNvSpPr>
          <p:nvPr>
            <p:ph type="sldNum" sz="quarter" idx="4"/>
          </p:nvPr>
        </p:nvSpPr>
        <p:spPr/>
        <p:txBody>
          <a:bodyPr/>
          <a:lstStyle/>
          <a:p>
            <a:pPr defTabSz="1219170"/>
            <a:fld id="{733122C9-A0B9-462F-8757-0847AD287B63}" type="slidenum">
              <a:rPr lang="fr-FR">
                <a:solidFill>
                  <a:srgbClr val="000000"/>
                </a:solidFill>
                <a:latin typeface="Arial"/>
              </a:rPr>
              <a:pPr defTabSz="1219170"/>
              <a:t>1</a:t>
            </a:fld>
            <a:endParaRPr lang="fr-FR" dirty="0">
              <a:solidFill>
                <a:srgbClr val="000000"/>
              </a:solidFill>
              <a:latin typeface="Arial"/>
            </a:endParaRPr>
          </a:p>
        </p:txBody>
      </p:sp>
      <p:sp>
        <p:nvSpPr>
          <p:cNvPr id="5" name="Espace réservé du pied de page 4"/>
          <p:cNvSpPr>
            <a:spLocks noGrp="1"/>
          </p:cNvSpPr>
          <p:nvPr>
            <p:ph type="ftr" sz="quarter" idx="3"/>
          </p:nvPr>
        </p:nvSpPr>
        <p:spPr/>
        <p:txBody>
          <a:bodyPr/>
          <a:lstStyle/>
          <a:p>
            <a:pPr defTabSz="1219170"/>
            <a:r>
              <a:rPr lang="fr-FR" dirty="0">
                <a:solidFill>
                  <a:srgbClr val="000000"/>
                </a:solidFill>
                <a:latin typeface="Arial"/>
              </a:rPr>
              <a:t>Direction générale de l’offre de soins</a:t>
            </a:r>
          </a:p>
        </p:txBody>
      </p:sp>
    </p:spTree>
    <p:extLst>
      <p:ext uri="{BB962C8B-B14F-4D97-AF65-F5344CB8AC3E}">
        <p14:creationId xmlns:p14="http://schemas.microsoft.com/office/powerpoint/2010/main" val="1605767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p:txBody>
          <a:bodyPr>
            <a:normAutofit/>
          </a:bodyPr>
          <a:lstStyle/>
          <a:p>
            <a:r>
              <a:rPr lang="fr-FR" sz="2700" dirty="0"/>
              <a:t>L’étude PANTERE: les travaux DGOS préparatoires </a:t>
            </a:r>
          </a:p>
        </p:txBody>
      </p:sp>
      <p:sp>
        <p:nvSpPr>
          <p:cNvPr id="11" name="Espace réservé du texte 10"/>
          <p:cNvSpPr>
            <a:spLocks noGrp="1"/>
          </p:cNvSpPr>
          <p:nvPr>
            <p:ph type="body" sz="quarter" idx="14"/>
          </p:nvPr>
        </p:nvSpPr>
        <p:spPr>
          <a:xfrm>
            <a:off x="431800" y="1800144"/>
            <a:ext cx="11232445" cy="4363150"/>
          </a:xfrm>
        </p:spPr>
        <p:txBody>
          <a:bodyPr/>
          <a:lstStyle/>
          <a:p>
            <a:pPr marL="465664" indent="-342900">
              <a:buFont typeface="Arial" panose="020B0604020202020204" pitchFamily="34" charset="0"/>
              <a:buChar char="•"/>
            </a:pPr>
            <a:r>
              <a:rPr lang="fr-FR" b="1" dirty="0"/>
              <a:t>Dès 2020, </a:t>
            </a:r>
            <a:r>
              <a:rPr lang="fr-FR" dirty="0"/>
              <a:t>mise en place par la DGOS:</a:t>
            </a:r>
          </a:p>
          <a:p>
            <a:pPr marL="811488" lvl="1" indent="-342900"/>
            <a:r>
              <a:rPr lang="fr-FR" dirty="0"/>
              <a:t> d’une base de données répertoriant les saisines reçues par les CSE, </a:t>
            </a:r>
          </a:p>
          <a:p>
            <a:pPr marL="811488" lvl="1" indent="-342900"/>
            <a:r>
              <a:rPr lang="fr-FR" dirty="0"/>
              <a:t>d’une cartographie des CSE créées par ou en lien avec les ERER,</a:t>
            </a:r>
          </a:p>
          <a:p>
            <a:pPr marL="811488" lvl="1" indent="-342900"/>
            <a:r>
              <a:rPr lang="fr-FR" dirty="0"/>
              <a:t>d’échanges réguliers avec les ERER, la CNERER et le CCNE afin de relayer les thématiques nécessitant des réponses au niveau national (liens avec la cellule de crise interministérielle).</a:t>
            </a:r>
          </a:p>
          <a:p>
            <a:pPr marL="465664" indent="-342900">
              <a:buFont typeface="Arial" panose="020B0604020202020204" pitchFamily="34" charset="0"/>
              <a:buChar char="•"/>
            </a:pPr>
            <a:r>
              <a:rPr lang="fr-FR" b="1" dirty="0"/>
              <a:t>Résultats</a:t>
            </a:r>
            <a:r>
              <a:rPr lang="fr-FR" dirty="0"/>
              <a:t> de l’analyse menée sur les saisines pendant l’année 2020:</a:t>
            </a:r>
          </a:p>
          <a:p>
            <a:pPr marL="811488" lvl="1" indent="-342900"/>
            <a:r>
              <a:rPr lang="fr-FR" dirty="0"/>
              <a:t>245 saisines (dont 21 </a:t>
            </a:r>
            <a:r>
              <a:rPr lang="fr-FR" dirty="0" err="1"/>
              <a:t>autosaisines</a:t>
            </a:r>
            <a:r>
              <a:rPr lang="fr-FR" dirty="0"/>
              <a:t>)</a:t>
            </a:r>
          </a:p>
          <a:p>
            <a:pPr marL="811488" lvl="1" indent="-342900"/>
            <a:r>
              <a:rPr lang="fr-FR" dirty="0"/>
              <a:t>Thématiques principales: décision de prise en charge, maintien du lien, accompagnement de la fin de vie, mortuaire/funéraire, confinement, organisation des soins, dépistage, soutien à la réflexion éthique, démocratie sanitaire, souffrances des soignants, éthique de la recherche…. </a:t>
            </a:r>
          </a:p>
          <a:p>
            <a:pPr marL="465664" indent="-342900">
              <a:buFont typeface="Arial" panose="020B0604020202020204" pitchFamily="34" charset="0"/>
              <a:buChar char="•"/>
            </a:pPr>
            <a:r>
              <a:rPr lang="fr-FR" dirty="0"/>
              <a:t>Les </a:t>
            </a:r>
            <a:r>
              <a:rPr lang="fr-FR" b="1" dirty="0"/>
              <a:t>ERER</a:t>
            </a:r>
            <a:r>
              <a:rPr lang="fr-FR" dirty="0"/>
              <a:t> constituent un </a:t>
            </a:r>
            <a:r>
              <a:rPr lang="fr-FR" b="1" dirty="0"/>
              <a:t>réseau d’alerte et de prévention </a:t>
            </a:r>
            <a:r>
              <a:rPr lang="fr-FR" dirty="0"/>
              <a:t>très utile en période de crise sanitaire: les CSE une nouvelle conception de la réflexion éthique?</a:t>
            </a:r>
          </a:p>
          <a:p>
            <a:pPr marL="1051482" lvl="2" indent="-342900"/>
            <a:endParaRPr lang="fr-FR" dirty="0"/>
          </a:p>
          <a:p>
            <a:pPr lvl="1" indent="0">
              <a:buNone/>
            </a:pP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lvl="1" indent="0">
              <a:buNone/>
            </a:pPr>
            <a:endParaRPr lang="fr-FR" dirty="0"/>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spTree>
    <p:extLst>
      <p:ext uri="{BB962C8B-B14F-4D97-AF65-F5344CB8AC3E}">
        <p14:creationId xmlns:p14="http://schemas.microsoft.com/office/powerpoint/2010/main" val="3535875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6B5090AC-6C2D-8E4F-A5A6-E24AB92028EC}"/>
              </a:ext>
            </a:extLst>
          </p:cNvPr>
          <p:cNvSpPr>
            <a:spLocks noGrp="1"/>
          </p:cNvSpPr>
          <p:nvPr>
            <p:ph type="sldNum" sz="quarter" idx="12"/>
          </p:nvPr>
        </p:nvSpPr>
        <p:spPr/>
        <p:txBody>
          <a:bodyPr/>
          <a:lstStyle/>
          <a:p>
            <a:fld id="{733122C9-A0B9-462F-8757-0847AD287B63}" type="slidenum">
              <a:rPr lang="fr-FR" smtClean="0"/>
              <a:pPr/>
              <a:t>11</a:t>
            </a:fld>
            <a:endParaRPr lang="fr-FR" dirty="0"/>
          </a:p>
        </p:txBody>
      </p:sp>
      <p:sp>
        <p:nvSpPr>
          <p:cNvPr id="3" name="Espace réservé du texte 2">
            <a:extLst>
              <a:ext uri="{FF2B5EF4-FFF2-40B4-BE49-F238E27FC236}">
                <a16:creationId xmlns:a16="http://schemas.microsoft.com/office/drawing/2014/main" id="{EB25A008-9269-6F46-9539-015C0D91AD8F}"/>
              </a:ext>
            </a:extLst>
          </p:cNvPr>
          <p:cNvSpPr>
            <a:spLocks noGrp="1"/>
          </p:cNvSpPr>
          <p:nvPr>
            <p:ph type="body" sz="quarter" idx="13"/>
          </p:nvPr>
        </p:nvSpPr>
        <p:spPr/>
        <p:txBody>
          <a:bodyPr/>
          <a:lstStyle/>
          <a:p>
            <a:endParaRPr lang="fr-FR"/>
          </a:p>
        </p:txBody>
      </p:sp>
      <p:sp>
        <p:nvSpPr>
          <p:cNvPr id="4" name="Espace réservé du texte 3">
            <a:extLst>
              <a:ext uri="{FF2B5EF4-FFF2-40B4-BE49-F238E27FC236}">
                <a16:creationId xmlns:a16="http://schemas.microsoft.com/office/drawing/2014/main" id="{BA172020-A851-1A42-8579-2E0288C9D84E}"/>
              </a:ext>
            </a:extLst>
          </p:cNvPr>
          <p:cNvSpPr>
            <a:spLocks noGrp="1"/>
          </p:cNvSpPr>
          <p:nvPr>
            <p:ph type="body" sz="quarter" idx="14"/>
          </p:nvPr>
        </p:nvSpPr>
        <p:spPr/>
        <p:txBody>
          <a:bodyPr/>
          <a:lstStyle/>
          <a:p>
            <a:endParaRPr lang="fr-FR"/>
          </a:p>
        </p:txBody>
      </p:sp>
      <p:sp>
        <p:nvSpPr>
          <p:cNvPr id="5" name="Espace réservé du texte 4">
            <a:extLst>
              <a:ext uri="{FF2B5EF4-FFF2-40B4-BE49-F238E27FC236}">
                <a16:creationId xmlns:a16="http://schemas.microsoft.com/office/drawing/2014/main" id="{B7429462-CEE6-8C4D-8209-A85A249C31D9}"/>
              </a:ext>
            </a:extLst>
          </p:cNvPr>
          <p:cNvSpPr>
            <a:spLocks noGrp="1"/>
          </p:cNvSpPr>
          <p:nvPr>
            <p:ph type="body" sz="quarter" idx="15"/>
          </p:nvPr>
        </p:nvSpPr>
        <p:spPr/>
        <p:txBody>
          <a:bodyPr/>
          <a:lstStyle/>
          <a:p>
            <a:endParaRPr lang="fr-FR" dirty="0"/>
          </a:p>
        </p:txBody>
      </p:sp>
      <p:sp>
        <p:nvSpPr>
          <p:cNvPr id="6" name="Espace réservé de la date 5">
            <a:extLst>
              <a:ext uri="{FF2B5EF4-FFF2-40B4-BE49-F238E27FC236}">
                <a16:creationId xmlns:a16="http://schemas.microsoft.com/office/drawing/2014/main" id="{5BDF89E4-38D0-C64E-816E-977991665144}"/>
              </a:ext>
            </a:extLst>
          </p:cNvPr>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7" name="Titre 6">
            <a:extLst>
              <a:ext uri="{FF2B5EF4-FFF2-40B4-BE49-F238E27FC236}">
                <a16:creationId xmlns:a16="http://schemas.microsoft.com/office/drawing/2014/main" id="{C4989A84-A234-EF48-BC28-0D2338E52525}"/>
              </a:ext>
            </a:extLst>
          </p:cNvPr>
          <p:cNvSpPr>
            <a:spLocks noGrp="1"/>
          </p:cNvSpPr>
          <p:nvPr>
            <p:ph type="title"/>
          </p:nvPr>
        </p:nvSpPr>
        <p:spPr/>
        <p:txBody>
          <a:bodyPr/>
          <a:lstStyle/>
          <a:p>
            <a:endParaRPr lang="fr-FR"/>
          </a:p>
        </p:txBody>
      </p:sp>
      <p:sp>
        <p:nvSpPr>
          <p:cNvPr id="8" name="Espace réservé du pied de page 7">
            <a:extLst>
              <a:ext uri="{FF2B5EF4-FFF2-40B4-BE49-F238E27FC236}">
                <a16:creationId xmlns:a16="http://schemas.microsoft.com/office/drawing/2014/main" id="{B0BCDADF-C3F1-614B-9436-8C6DF0D23172}"/>
              </a:ext>
            </a:extLst>
          </p:cNvPr>
          <p:cNvSpPr>
            <a:spLocks noGrp="1"/>
          </p:cNvSpPr>
          <p:nvPr>
            <p:ph type="ftr" sz="quarter" idx="3"/>
          </p:nvPr>
        </p:nvSpPr>
        <p:spPr/>
        <p:txBody>
          <a:bodyPr/>
          <a:lstStyle/>
          <a:p>
            <a:r>
              <a:rPr lang="fr-FR"/>
              <a:t>Direction générale de l’offre de soins</a:t>
            </a:r>
            <a:endParaRPr lang="fr-FR" dirty="0"/>
          </a:p>
        </p:txBody>
      </p:sp>
      <p:pic>
        <p:nvPicPr>
          <p:cNvPr id="10" name="Image 9">
            <a:extLst>
              <a:ext uri="{FF2B5EF4-FFF2-40B4-BE49-F238E27FC236}">
                <a16:creationId xmlns:a16="http://schemas.microsoft.com/office/drawing/2014/main" id="{A4D7948D-2485-9745-9449-5EA8B7C78B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2716" y="-18842"/>
            <a:ext cx="9924293" cy="6396842"/>
          </a:xfrm>
          <a:prstGeom prst="rect">
            <a:avLst/>
          </a:prstGeom>
        </p:spPr>
      </p:pic>
    </p:spTree>
    <p:extLst>
      <p:ext uri="{BB962C8B-B14F-4D97-AF65-F5344CB8AC3E}">
        <p14:creationId xmlns:p14="http://schemas.microsoft.com/office/powerpoint/2010/main" val="229797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12</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a:xfrm>
            <a:off x="550554" y="664136"/>
            <a:ext cx="11233151" cy="719988"/>
          </a:xfrm>
        </p:spPr>
        <p:txBody>
          <a:bodyPr>
            <a:normAutofit/>
          </a:bodyPr>
          <a:lstStyle/>
          <a:p>
            <a:r>
              <a:rPr lang="fr-FR" sz="2400" dirty="0"/>
              <a:t>Thèmes de l’étude PANTERE et ERER associés</a:t>
            </a:r>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graphicFrame>
        <p:nvGraphicFramePr>
          <p:cNvPr id="12" name="Tableau 11"/>
          <p:cNvGraphicFramePr>
            <a:graphicFrameLocks noGrp="1"/>
          </p:cNvGraphicFramePr>
          <p:nvPr>
            <p:extLst>
              <p:ext uri="{D42A27DB-BD31-4B8C-83A1-F6EECF244321}">
                <p14:modId xmlns:p14="http://schemas.microsoft.com/office/powerpoint/2010/main" val="1612808574"/>
              </p:ext>
            </p:extLst>
          </p:nvPr>
        </p:nvGraphicFramePr>
        <p:xfrm>
          <a:off x="1268730" y="2161596"/>
          <a:ext cx="8366760" cy="4576740"/>
        </p:xfrm>
        <a:graphic>
          <a:graphicData uri="http://schemas.openxmlformats.org/drawingml/2006/table">
            <a:tbl>
              <a:tblPr firstRow="1" bandRow="1">
                <a:tableStyleId>{5C22544A-7EE6-4342-B048-85BDC9FD1C3A}</a:tableStyleId>
              </a:tblPr>
              <a:tblGrid>
                <a:gridCol w="5448275">
                  <a:extLst>
                    <a:ext uri="{9D8B030D-6E8A-4147-A177-3AD203B41FA5}">
                      <a16:colId xmlns:a16="http://schemas.microsoft.com/office/drawing/2014/main" val="2438727324"/>
                    </a:ext>
                  </a:extLst>
                </a:gridCol>
                <a:gridCol w="2918485">
                  <a:extLst>
                    <a:ext uri="{9D8B030D-6E8A-4147-A177-3AD203B41FA5}">
                      <a16:colId xmlns:a16="http://schemas.microsoft.com/office/drawing/2014/main" val="1563017082"/>
                    </a:ext>
                  </a:extLst>
                </a:gridCol>
              </a:tblGrid>
              <a:tr h="350533">
                <a:tc>
                  <a:txBody>
                    <a:bodyPr/>
                    <a:lstStyle/>
                    <a:p>
                      <a:pPr algn="l"/>
                      <a:r>
                        <a:rPr lang="fr-FR" sz="2000" b="1" dirty="0">
                          <a:solidFill>
                            <a:schemeClr val="bg1"/>
                          </a:solidFill>
                        </a:rPr>
                        <a:t>THEMES</a:t>
                      </a:r>
                    </a:p>
                  </a:txBody>
                  <a:tcPr anchor="ctr">
                    <a:solidFill>
                      <a:srgbClr val="0070C0"/>
                    </a:solidFill>
                  </a:tcPr>
                </a:tc>
                <a:tc>
                  <a:txBody>
                    <a:bodyPr/>
                    <a:lstStyle/>
                    <a:p>
                      <a:pPr algn="l"/>
                      <a:r>
                        <a:rPr lang="fr-FR" sz="2000" b="1" dirty="0">
                          <a:solidFill>
                            <a:schemeClr val="bg1"/>
                          </a:solidFill>
                        </a:rPr>
                        <a:t>ERER</a:t>
                      </a:r>
                    </a:p>
                  </a:txBody>
                  <a:tcPr anchor="ctr">
                    <a:solidFill>
                      <a:srgbClr val="0070C0"/>
                    </a:solidFill>
                  </a:tcPr>
                </a:tc>
                <a:extLst>
                  <a:ext uri="{0D108BD9-81ED-4DB2-BD59-A6C34878D82A}">
                    <a16:rowId xmlns:a16="http://schemas.microsoft.com/office/drawing/2014/main" val="1408504112"/>
                  </a:ext>
                </a:extLst>
              </a:tr>
              <a:tr h="350533">
                <a:tc>
                  <a:txBody>
                    <a:bodyPr/>
                    <a:lstStyle/>
                    <a:p>
                      <a:pPr algn="l"/>
                      <a:r>
                        <a:rPr lang="fr-FR" sz="2000" b="0" dirty="0">
                          <a:solidFill>
                            <a:schemeClr val="tx1"/>
                          </a:solidFill>
                        </a:rPr>
                        <a:t>Dépistage et des outils de veille </a:t>
                      </a:r>
                    </a:p>
                  </a:txBody>
                  <a:tcPr anchor="ctr">
                    <a:solidFill>
                      <a:srgbClr val="E7EAE8"/>
                    </a:solidFill>
                  </a:tcPr>
                </a:tc>
                <a:tc>
                  <a:txBody>
                    <a:bodyPr/>
                    <a:lstStyle/>
                    <a:p>
                      <a:pPr algn="l"/>
                      <a:r>
                        <a:rPr lang="fr-FR" sz="2000" b="0" baseline="0" dirty="0">
                          <a:solidFill>
                            <a:schemeClr val="tx1"/>
                          </a:solidFill>
                        </a:rPr>
                        <a:t>Normandie</a:t>
                      </a:r>
                      <a:endParaRPr lang="fr-FR" sz="2000" b="0" dirty="0">
                        <a:solidFill>
                          <a:schemeClr val="tx1"/>
                        </a:solidFill>
                      </a:endParaRPr>
                    </a:p>
                  </a:txBody>
                  <a:tcPr anchor="ctr">
                    <a:solidFill>
                      <a:srgbClr val="E7EAE8"/>
                    </a:solidFill>
                  </a:tcPr>
                </a:tc>
                <a:extLst>
                  <a:ext uri="{0D108BD9-81ED-4DB2-BD59-A6C34878D82A}">
                    <a16:rowId xmlns:a16="http://schemas.microsoft.com/office/drawing/2014/main" val="4200808084"/>
                  </a:ext>
                </a:extLst>
              </a:tr>
              <a:tr h="889814">
                <a:tc>
                  <a:txBody>
                    <a:bodyPr/>
                    <a:lstStyle/>
                    <a:p>
                      <a:pPr marL="0" algn="l" defTabSz="1219170" rtl="0" eaLnBrk="1" latinLnBrk="0" hangingPunct="1"/>
                      <a:r>
                        <a:rPr lang="fr-FR" sz="2000" kern="1200" dirty="0">
                          <a:solidFill>
                            <a:schemeClr val="dk1"/>
                          </a:solidFill>
                          <a:latin typeface="+mn-lt"/>
                          <a:ea typeface="+mn-ea"/>
                          <a:cs typeface="+mn-cs"/>
                        </a:rPr>
                        <a:t>Grand âge, au confinement, à l’isolement, </a:t>
                      </a:r>
                      <a:br>
                        <a:rPr lang="fr-FR" sz="2000" kern="1200" dirty="0">
                          <a:solidFill>
                            <a:schemeClr val="dk1"/>
                          </a:solidFill>
                          <a:latin typeface="+mn-lt"/>
                          <a:ea typeface="+mn-ea"/>
                          <a:cs typeface="+mn-cs"/>
                        </a:rPr>
                      </a:br>
                      <a:r>
                        <a:rPr lang="fr-FR" sz="2000" kern="1200" dirty="0">
                          <a:solidFill>
                            <a:schemeClr val="dk1"/>
                          </a:solidFill>
                          <a:latin typeface="+mn-lt"/>
                          <a:ea typeface="+mn-ea"/>
                          <a:cs typeface="+mn-cs"/>
                        </a:rPr>
                        <a:t>à la/aux contention(s), et au maintien des liens sociaux </a:t>
                      </a:r>
                    </a:p>
                  </a:txBody>
                  <a:tcPr anchor="ctr"/>
                </a:tc>
                <a:tc>
                  <a:txBody>
                    <a:bodyPr/>
                    <a:lstStyle/>
                    <a:p>
                      <a:pPr algn="l"/>
                      <a:r>
                        <a:rPr lang="fr-FR" sz="2000" dirty="0"/>
                        <a:t>Bourgogne-Franche-Comté </a:t>
                      </a:r>
                    </a:p>
                  </a:txBody>
                  <a:tcPr anchor="ctr"/>
                </a:tc>
                <a:extLst>
                  <a:ext uri="{0D108BD9-81ED-4DB2-BD59-A6C34878D82A}">
                    <a16:rowId xmlns:a16="http://schemas.microsoft.com/office/drawing/2014/main" val="1162822733"/>
                  </a:ext>
                </a:extLst>
              </a:tr>
              <a:tr h="350533">
                <a:tc>
                  <a:txBody>
                    <a:bodyPr/>
                    <a:lstStyle/>
                    <a:p>
                      <a:pPr algn="l"/>
                      <a:r>
                        <a:rPr lang="fr-FR" sz="2000" kern="1200" dirty="0">
                          <a:solidFill>
                            <a:schemeClr val="dk1"/>
                          </a:solidFill>
                          <a:latin typeface="+mn-lt"/>
                          <a:ea typeface="+mn-ea"/>
                          <a:cs typeface="+mn-cs"/>
                        </a:rPr>
                        <a:t>Fin de vie </a:t>
                      </a:r>
                    </a:p>
                  </a:txBody>
                  <a:tcPr anchor="ctr"/>
                </a:tc>
                <a:tc>
                  <a:txBody>
                    <a:bodyPr/>
                    <a:lstStyle/>
                    <a:p>
                      <a:pPr algn="l"/>
                      <a:r>
                        <a:rPr lang="fr-FR" sz="2000" dirty="0"/>
                        <a:t>Nouvelle-Aquitaine</a:t>
                      </a:r>
                    </a:p>
                  </a:txBody>
                  <a:tcPr anchor="ctr"/>
                </a:tc>
                <a:extLst>
                  <a:ext uri="{0D108BD9-81ED-4DB2-BD59-A6C34878D82A}">
                    <a16:rowId xmlns:a16="http://schemas.microsoft.com/office/drawing/2014/main" val="401123514"/>
                  </a:ext>
                </a:extLst>
              </a:tr>
              <a:tr h="565283">
                <a:tc>
                  <a:txBody>
                    <a:bodyPr/>
                    <a:lstStyle/>
                    <a:p>
                      <a:pPr algn="l"/>
                      <a:r>
                        <a:rPr lang="fr-FR" sz="2000" dirty="0"/>
                        <a:t>Question de la mort et du processus de deuil </a:t>
                      </a:r>
                    </a:p>
                  </a:txBody>
                  <a:tcPr anchor="ctr"/>
                </a:tc>
                <a:tc>
                  <a:txBody>
                    <a:bodyPr/>
                    <a:lstStyle/>
                    <a:p>
                      <a:pPr algn="l"/>
                      <a:r>
                        <a:rPr lang="fr-FR" sz="2000" dirty="0"/>
                        <a:t>Grand Est</a:t>
                      </a:r>
                    </a:p>
                  </a:txBody>
                  <a:tcPr anchor="ctr"/>
                </a:tc>
                <a:extLst>
                  <a:ext uri="{0D108BD9-81ED-4DB2-BD59-A6C34878D82A}">
                    <a16:rowId xmlns:a16="http://schemas.microsoft.com/office/drawing/2014/main" val="1246057116"/>
                  </a:ext>
                </a:extLst>
              </a:tr>
              <a:tr h="811057">
                <a:tc>
                  <a:txBody>
                    <a:bodyPr/>
                    <a:lstStyle/>
                    <a:p>
                      <a:pPr algn="l"/>
                      <a:r>
                        <a:rPr lang="fr-FR" sz="2000" dirty="0"/>
                        <a:t>Proportionnalité des décisions institutionnelles </a:t>
                      </a:r>
                      <a:br>
                        <a:rPr lang="fr-FR" sz="2000" dirty="0"/>
                      </a:br>
                      <a:r>
                        <a:rPr lang="fr-FR" sz="2000" dirty="0"/>
                        <a:t>de gestion de crise </a:t>
                      </a:r>
                    </a:p>
                  </a:txBody>
                  <a:tcPr anchor="ctr"/>
                </a:tc>
                <a:tc>
                  <a:txBody>
                    <a:bodyPr/>
                    <a:lstStyle/>
                    <a:p>
                      <a:pPr algn="l"/>
                      <a:r>
                        <a:rPr lang="fr-FR" sz="2000" dirty="0"/>
                        <a:t>Bretagne</a:t>
                      </a:r>
                    </a:p>
                  </a:txBody>
                  <a:tcPr anchor="ctr"/>
                </a:tc>
                <a:extLst>
                  <a:ext uri="{0D108BD9-81ED-4DB2-BD59-A6C34878D82A}">
                    <a16:rowId xmlns:a16="http://schemas.microsoft.com/office/drawing/2014/main" val="627315641"/>
                  </a:ext>
                </a:extLst>
              </a:tr>
              <a:tr h="889814">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2000" b="0" kern="1200" dirty="0">
                          <a:solidFill>
                            <a:schemeClr val="dk1"/>
                          </a:solidFill>
                          <a:latin typeface="+mn-lt"/>
                          <a:ea typeface="+mn-ea"/>
                          <a:cs typeface="+mn-cs"/>
                        </a:rPr>
                        <a:t>Du respect des droits des usagers et de leurs proches </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2000" b="0" i="0" kern="1200" dirty="0">
                          <a:solidFill>
                            <a:schemeClr val="dk1"/>
                          </a:solidFill>
                          <a:effectLst/>
                          <a:latin typeface="+mn-lt"/>
                          <a:ea typeface="+mn-ea"/>
                          <a:cs typeface="+mn-cs"/>
                        </a:rPr>
                        <a:t>Provence-Alpes-Côte d'Azur</a:t>
                      </a:r>
                      <a:br>
                        <a:rPr lang="fr-FR" sz="2000" b="0" i="0" kern="1200" dirty="0">
                          <a:solidFill>
                            <a:schemeClr val="dk1"/>
                          </a:solidFill>
                          <a:effectLst/>
                          <a:latin typeface="+mn-lt"/>
                          <a:ea typeface="+mn-ea"/>
                          <a:cs typeface="+mn-cs"/>
                        </a:rPr>
                      </a:br>
                      <a:r>
                        <a:rPr lang="fr-FR" sz="2000" b="0" dirty="0">
                          <a:solidFill>
                            <a:schemeClr val="tx1"/>
                          </a:solidFill>
                        </a:rPr>
                        <a:t>Corse</a:t>
                      </a:r>
                    </a:p>
                  </a:txBody>
                  <a:tcPr anchor="ctr"/>
                </a:tc>
                <a:extLst>
                  <a:ext uri="{0D108BD9-81ED-4DB2-BD59-A6C34878D82A}">
                    <a16:rowId xmlns:a16="http://schemas.microsoft.com/office/drawing/2014/main" val="374433605"/>
                  </a:ext>
                </a:extLst>
              </a:tr>
            </a:tbl>
          </a:graphicData>
        </a:graphic>
      </p:graphicFrame>
      <p:sp>
        <p:nvSpPr>
          <p:cNvPr id="3" name="ZoneTexte 2">
            <a:extLst>
              <a:ext uri="{FF2B5EF4-FFF2-40B4-BE49-F238E27FC236}">
                <a16:creationId xmlns:a16="http://schemas.microsoft.com/office/drawing/2014/main" id="{3FE19C34-2D22-A642-8DF5-492AB95FB01A}"/>
              </a:ext>
            </a:extLst>
          </p:cNvPr>
          <p:cNvSpPr txBox="1"/>
          <p:nvPr/>
        </p:nvSpPr>
        <p:spPr>
          <a:xfrm>
            <a:off x="628650" y="1280160"/>
            <a:ext cx="10161270" cy="923330"/>
          </a:xfrm>
          <a:prstGeom prst="rect">
            <a:avLst/>
          </a:prstGeom>
          <a:noFill/>
        </p:spPr>
        <p:txBody>
          <a:bodyPr wrap="square" rtlCol="0">
            <a:spAutoFit/>
          </a:bodyPr>
          <a:lstStyle/>
          <a:p>
            <a:r>
              <a:rPr lang="fr-FR" dirty="0"/>
              <a:t>1- Ethique des interactions et des modes de gouvernances de l’éthique</a:t>
            </a:r>
          </a:p>
          <a:p>
            <a:endParaRPr lang="fr-FR" dirty="0"/>
          </a:p>
          <a:p>
            <a:r>
              <a:rPr lang="fr-FR" dirty="0"/>
              <a:t>2- Analyses thématiques des questions rencontrées durant la crise.</a:t>
            </a:r>
          </a:p>
        </p:txBody>
      </p:sp>
    </p:spTree>
    <p:extLst>
      <p:ext uri="{BB962C8B-B14F-4D97-AF65-F5344CB8AC3E}">
        <p14:creationId xmlns:p14="http://schemas.microsoft.com/office/powerpoint/2010/main" val="3700109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13</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a:xfrm>
            <a:off x="523241" y="1321882"/>
            <a:ext cx="11233151" cy="568202"/>
          </a:xfrm>
        </p:spPr>
        <p:txBody>
          <a:bodyPr>
            <a:normAutofit fontScale="90000"/>
          </a:bodyPr>
          <a:lstStyle/>
          <a:p>
            <a:r>
              <a:rPr lang="fr-FR" sz="2700" dirty="0"/>
              <a:t>L’étude PANTERE: </a:t>
            </a:r>
            <a:br>
              <a:rPr lang="fr-FR" sz="2700" dirty="0"/>
            </a:br>
            <a:r>
              <a:rPr lang="fr-FR" sz="2700" dirty="0"/>
              <a:t/>
            </a:r>
            <a:br>
              <a:rPr lang="fr-FR" sz="2700" dirty="0"/>
            </a:br>
            <a:r>
              <a:rPr lang="fr-FR" sz="2400" dirty="0"/>
              <a:t>4 propositions clefs pour le développement de l’axe éthique et démocratie sanitaire dans les territoires </a:t>
            </a:r>
            <a:br>
              <a:rPr lang="fr-FR" sz="2400" dirty="0"/>
            </a:br>
            <a:endParaRPr lang="fr-FR" sz="2700" dirty="0"/>
          </a:p>
        </p:txBody>
      </p:sp>
      <p:sp>
        <p:nvSpPr>
          <p:cNvPr id="11" name="Espace réservé du texte 10"/>
          <p:cNvSpPr>
            <a:spLocks noGrp="1"/>
          </p:cNvSpPr>
          <p:nvPr>
            <p:ph type="body" sz="quarter" idx="14"/>
          </p:nvPr>
        </p:nvSpPr>
        <p:spPr>
          <a:xfrm>
            <a:off x="207008" y="2341690"/>
            <a:ext cx="11657332" cy="4820961"/>
          </a:xfrm>
        </p:spPr>
        <p:txBody>
          <a:bodyPr/>
          <a:lstStyle/>
          <a:p>
            <a:r>
              <a:rPr lang="fr-FR" sz="1400" b="1" dirty="0"/>
              <a:t>1) Renforcer et faire évoluer la mission d’observatoire et d’expertise des ERER</a:t>
            </a:r>
          </a:p>
          <a:p>
            <a:pPr marL="811488" lvl="1" indent="-342900"/>
            <a:r>
              <a:rPr lang="fr-FR" sz="1400" dirty="0"/>
              <a:t>Associer les ERER à la construction des décisions nationales: expertise du territoire prenant en compte les données de terrain.</a:t>
            </a:r>
            <a:endParaRPr lang="fr-FR" sz="1400" b="1" dirty="0"/>
          </a:p>
          <a:p>
            <a:pPr marL="811488" lvl="1" indent="-342900"/>
            <a:r>
              <a:rPr lang="fr-FR" sz="1400" dirty="0"/>
              <a:t>Mettre en place un dispositif d’alerte et de vigilance pour orienter les décisions publiques </a:t>
            </a:r>
          </a:p>
          <a:p>
            <a:pPr marL="811488" lvl="1" indent="-342900"/>
            <a:r>
              <a:rPr lang="fr-FR" sz="1400" dirty="0"/>
              <a:t>Prise en compte des « signaux faibles » venus du terrain dans les territoires et au plan national pour guider la réflexion sur les enjeux éthiques des mesures au regard des remontées des professionnels et des usagers.</a:t>
            </a:r>
            <a:endParaRPr lang="fr-FR" sz="1400" b="1" dirty="0"/>
          </a:p>
          <a:p>
            <a:endParaRPr lang="fr-FR" sz="1400" b="1" dirty="0"/>
          </a:p>
          <a:p>
            <a:r>
              <a:rPr lang="fr-FR" sz="1400" b="1" dirty="0"/>
              <a:t>2) Promouvoir des groupes d’éthique territoriaux thématiques</a:t>
            </a:r>
          </a:p>
          <a:p>
            <a:pPr marL="811488" lvl="1" indent="-342900"/>
            <a:r>
              <a:rPr lang="fr-FR" sz="1400" dirty="0"/>
              <a:t>Favoriser la création de groupes d’éthique territoriaux pour les professionnels et les usagers (grand âge, fin de vie, santé publique…) créés et animés par les ERER en lien avec les partenaires associatifs, instances de démocratie sanitaire etc… </a:t>
            </a:r>
          </a:p>
          <a:p>
            <a:pPr lvl="1" indent="0">
              <a:buNone/>
            </a:pPr>
            <a:endParaRPr lang="fr-FR" dirty="0"/>
          </a:p>
          <a:p>
            <a:pPr marL="811488" lvl="1" indent="-342900"/>
            <a:endParaRPr lang="fr-FR" b="1" dirty="0"/>
          </a:p>
          <a:p>
            <a:pPr lvl="1" indent="0">
              <a:buNone/>
            </a:pP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lvl="1" indent="0">
              <a:buNone/>
            </a:pPr>
            <a:endParaRPr lang="fr-FR" dirty="0"/>
          </a:p>
        </p:txBody>
      </p:sp>
      <p:sp>
        <p:nvSpPr>
          <p:cNvPr id="8" name="Espace réservé du pied de page 7"/>
          <p:cNvSpPr>
            <a:spLocks noGrp="1"/>
          </p:cNvSpPr>
          <p:nvPr>
            <p:ph type="ftr" sz="quarter" idx="3"/>
          </p:nvPr>
        </p:nvSpPr>
        <p:spPr/>
        <p:txBody>
          <a:bodyPr/>
          <a:lstStyle/>
          <a:p>
            <a:r>
              <a:rPr lang="fr-FR" dirty="0"/>
              <a:t>Direction générale de l’offre de soins</a:t>
            </a:r>
          </a:p>
        </p:txBody>
      </p:sp>
    </p:spTree>
    <p:extLst>
      <p:ext uri="{BB962C8B-B14F-4D97-AF65-F5344CB8AC3E}">
        <p14:creationId xmlns:p14="http://schemas.microsoft.com/office/powerpoint/2010/main" val="625234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14</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a:xfrm>
            <a:off x="683261" y="1161862"/>
            <a:ext cx="11233151" cy="568202"/>
          </a:xfrm>
        </p:spPr>
        <p:txBody>
          <a:bodyPr>
            <a:normAutofit fontScale="90000"/>
          </a:bodyPr>
          <a:lstStyle/>
          <a:p>
            <a:r>
              <a:rPr lang="fr-FR" sz="2700" dirty="0"/>
              <a:t>L’étude PANTERE: </a:t>
            </a:r>
            <a:r>
              <a:rPr lang="fr-FR" sz="2400" dirty="0"/>
              <a:t>4 propositions clefs pour le développement de l’axe éthique et démocratie sanitaire dans les territoires</a:t>
            </a:r>
            <a:br>
              <a:rPr lang="fr-FR" sz="2400" dirty="0"/>
            </a:br>
            <a:endParaRPr lang="fr-FR" sz="2700" dirty="0"/>
          </a:p>
        </p:txBody>
      </p:sp>
      <p:sp>
        <p:nvSpPr>
          <p:cNvPr id="11" name="Espace réservé du texte 10"/>
          <p:cNvSpPr>
            <a:spLocks noGrp="1"/>
          </p:cNvSpPr>
          <p:nvPr>
            <p:ph type="body" sz="quarter" idx="14"/>
          </p:nvPr>
        </p:nvSpPr>
        <p:spPr>
          <a:xfrm>
            <a:off x="207008" y="1987360"/>
            <a:ext cx="11657332" cy="4820961"/>
          </a:xfrm>
        </p:spPr>
        <p:txBody>
          <a:bodyPr/>
          <a:lstStyle/>
          <a:p>
            <a:r>
              <a:rPr lang="fr-FR" sz="1400" b="1" dirty="0"/>
              <a:t>3) Renforcer les actions de formation </a:t>
            </a:r>
          </a:p>
          <a:p>
            <a:pPr marL="811488" lvl="1" indent="-342900"/>
            <a:r>
              <a:rPr lang="fr-FR" sz="1400" dirty="0"/>
              <a:t>Renforcer la formation universitaire à l’éthique de l’ensemble des professionnels de santé (inscription dans l’ensemble des cursus sous l’égide des ERER)</a:t>
            </a:r>
          </a:p>
          <a:p>
            <a:pPr marL="811488" lvl="1" indent="-342900"/>
            <a:r>
              <a:rPr lang="fr-FR" sz="1400" dirty="0"/>
              <a:t>Former des référents à l’éthique (professionnels) dans les institutions (inscrire les ERER comme organismes de DPC)</a:t>
            </a:r>
          </a:p>
          <a:p>
            <a:pPr marL="811488" lvl="1" indent="-342900"/>
            <a:r>
              <a:rPr lang="fr-FR" sz="1400" dirty="0"/>
              <a:t>Promouvoir la formation des usagers,  patients et aidants à aux enjeux éthiques en démocratie sanitaire: développer des formations spécifiques type « Certificat usagers et patients » portés par les ERER et leurs Universités partenaires afin de promouvoir les savoirs et les règles du système de santé. </a:t>
            </a:r>
          </a:p>
          <a:p>
            <a:pPr marL="465664" indent="-342900"/>
            <a:endParaRPr lang="fr-FR" sz="1667" b="1" dirty="0"/>
          </a:p>
          <a:p>
            <a:pPr marL="465664" indent="-342900"/>
            <a:r>
              <a:rPr lang="fr-FR" sz="1667" b="1" dirty="0"/>
              <a:t>4) </a:t>
            </a:r>
            <a:r>
              <a:rPr lang="fr-FR" sz="1400" b="1" dirty="0"/>
              <a:t>Faire vivre l’éthique au sein de la démocratie sanitaire</a:t>
            </a:r>
            <a:endParaRPr lang="fr-FR" sz="1400" dirty="0"/>
          </a:p>
          <a:p>
            <a:pPr marL="811488" lvl="1" indent="-342900"/>
            <a:r>
              <a:rPr lang="fr-FR" sz="1400" dirty="0"/>
              <a:t>Construire un travail de collaboration avec les associations d’usagers, patients, citoyens (mise en place d’ateliers territoriaux dédiés aux usagers)</a:t>
            </a:r>
          </a:p>
          <a:p>
            <a:pPr marL="811488" lvl="1" indent="-342900"/>
            <a:r>
              <a:rPr lang="fr-FR" sz="1400" dirty="0"/>
              <a:t>Renforcer la visibilité et disponibilité des référents au sein des ARS (affichage « éthique et démocratie sanitaire »)</a:t>
            </a:r>
          </a:p>
          <a:p>
            <a:pPr marL="811488" lvl="1" indent="-342900"/>
            <a:r>
              <a:rPr lang="fr-FR" sz="1400" dirty="0"/>
              <a:t>Structuration des liens entre démocratie sanitaire et éthique, au travers, notamment de l’organisation de débats publics. </a:t>
            </a:r>
          </a:p>
          <a:p>
            <a:pPr marL="811488" lvl="1" indent="-342900"/>
            <a:endParaRPr lang="fr-FR" sz="1400" dirty="0"/>
          </a:p>
          <a:p>
            <a:pPr marL="811488" lvl="1" indent="-342900"/>
            <a:endParaRPr lang="fr-FR" dirty="0"/>
          </a:p>
          <a:p>
            <a:pPr marL="811488" lvl="1" indent="-342900"/>
            <a:endParaRPr lang="fr-FR" b="1" dirty="0"/>
          </a:p>
          <a:p>
            <a:pPr lvl="1" indent="0">
              <a:buNone/>
            </a:pP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lvl="1" indent="0">
              <a:buNone/>
            </a:pPr>
            <a:endParaRPr lang="fr-FR" dirty="0"/>
          </a:p>
        </p:txBody>
      </p:sp>
      <p:sp>
        <p:nvSpPr>
          <p:cNvPr id="8" name="Espace réservé du pied de page 7"/>
          <p:cNvSpPr>
            <a:spLocks noGrp="1"/>
          </p:cNvSpPr>
          <p:nvPr>
            <p:ph type="ftr" sz="quarter" idx="3"/>
          </p:nvPr>
        </p:nvSpPr>
        <p:spPr/>
        <p:txBody>
          <a:bodyPr/>
          <a:lstStyle/>
          <a:p>
            <a:r>
              <a:rPr lang="fr-FR" dirty="0"/>
              <a:t>Direction générale de l’offre de soins</a:t>
            </a:r>
          </a:p>
        </p:txBody>
      </p:sp>
    </p:spTree>
    <p:extLst>
      <p:ext uri="{BB962C8B-B14F-4D97-AF65-F5344CB8AC3E}">
        <p14:creationId xmlns:p14="http://schemas.microsoft.com/office/powerpoint/2010/main" val="2090432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15</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a:xfrm>
            <a:off x="431801" y="910402"/>
            <a:ext cx="11233151" cy="568202"/>
          </a:xfrm>
        </p:spPr>
        <p:txBody>
          <a:bodyPr>
            <a:normAutofit fontScale="90000"/>
          </a:bodyPr>
          <a:lstStyle/>
          <a:p>
            <a:r>
              <a:rPr lang="fr-FR" sz="2700" dirty="0"/>
              <a:t>Pour Demain: </a:t>
            </a:r>
            <a:r>
              <a:rPr lang="fr-FR" sz="2400" dirty="0"/>
              <a:t> au plan opérationnel</a:t>
            </a:r>
            <a:br>
              <a:rPr lang="fr-FR" sz="2400" dirty="0"/>
            </a:br>
            <a:endParaRPr lang="fr-FR" sz="2700" dirty="0"/>
          </a:p>
        </p:txBody>
      </p:sp>
      <p:sp>
        <p:nvSpPr>
          <p:cNvPr id="11" name="Espace réservé du texte 10"/>
          <p:cNvSpPr>
            <a:spLocks noGrp="1"/>
          </p:cNvSpPr>
          <p:nvPr>
            <p:ph type="body" sz="quarter" idx="14"/>
          </p:nvPr>
        </p:nvSpPr>
        <p:spPr>
          <a:xfrm>
            <a:off x="431800" y="1575880"/>
            <a:ext cx="11232445" cy="4820961"/>
          </a:xfrm>
        </p:spPr>
        <p:txBody>
          <a:bodyPr/>
          <a:lstStyle/>
          <a:p>
            <a:pPr marL="465664" indent="-342900">
              <a:buFont typeface="Arial" panose="020B0604020202020204" pitchFamily="34" charset="0"/>
              <a:buChar char="•"/>
            </a:pPr>
            <a:r>
              <a:rPr lang="fr-FR" sz="2000" b="1" dirty="0"/>
              <a:t>Renforcer et faire évoluer les missions des ERER autour des 4 propositions exposées ci-dessus.</a:t>
            </a:r>
          </a:p>
          <a:p>
            <a:endParaRPr lang="fr-FR" sz="2000" b="1" dirty="0"/>
          </a:p>
          <a:p>
            <a:pPr marL="465664" indent="-342900">
              <a:buFont typeface="Arial" panose="020B0604020202020204" pitchFamily="34" charset="0"/>
              <a:buChar char="•"/>
            </a:pPr>
            <a:r>
              <a:rPr lang="fr-FR" sz="2000" b="1" dirty="0"/>
              <a:t>Elaborer une feuille de route nationale pour le développement de la réflexion éthique en santé publique entre les territoires et le plan national </a:t>
            </a:r>
          </a:p>
          <a:p>
            <a:pPr marL="811488" lvl="1" indent="-342900"/>
            <a:r>
              <a:rPr lang="fr-FR" sz="1733" dirty="0"/>
              <a:t>En impliquant l’ensemble des acteurs concernés (CCNE, CNERER, Conférence Nationale de Santé, ERER, directions concernées du ministère)</a:t>
            </a:r>
          </a:p>
          <a:p>
            <a:pPr marL="811488" lvl="1" indent="-342900"/>
            <a:r>
              <a:rPr lang="fr-FR" sz="1733" dirty="0"/>
              <a:t>Dans les suites de l’avis 137 du CCNE (« Ethique et santé publique)</a:t>
            </a:r>
          </a:p>
          <a:p>
            <a:pPr lvl="1" indent="0">
              <a:buNone/>
            </a:pPr>
            <a:endParaRPr lang="fr-FR" sz="1733" dirty="0"/>
          </a:p>
          <a:p>
            <a:pPr marL="465664" indent="-342900"/>
            <a:r>
              <a:rPr lang="fr-FR" sz="2267" b="1" dirty="0"/>
              <a:t>• </a:t>
            </a:r>
            <a:r>
              <a:rPr lang="fr-FR" sz="2000" b="1" dirty="0"/>
              <a:t>Structurer une nouvelle gouvernance de l’Ethique (rôle respectif du CCNE, de la CNERER, des ERER et du ministère des solidarités et de la santé) </a:t>
            </a:r>
          </a:p>
          <a:p>
            <a:pPr marL="811488" lvl="1" indent="-342900"/>
            <a:endParaRPr lang="fr-FR" dirty="0"/>
          </a:p>
          <a:p>
            <a:pPr marL="811488" lvl="1" indent="-342900"/>
            <a:endParaRPr lang="fr-FR" b="1" dirty="0"/>
          </a:p>
          <a:p>
            <a:pPr lvl="1" indent="0">
              <a:buNone/>
            </a:pP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lvl="1" indent="0">
              <a:buNone/>
            </a:pPr>
            <a:endParaRPr lang="fr-FR" dirty="0"/>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spTree>
    <p:extLst>
      <p:ext uri="{BB962C8B-B14F-4D97-AF65-F5344CB8AC3E}">
        <p14:creationId xmlns:p14="http://schemas.microsoft.com/office/powerpoint/2010/main" val="2838130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16</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11" name="Espace réservé du texte 10"/>
          <p:cNvSpPr>
            <a:spLocks noGrp="1"/>
          </p:cNvSpPr>
          <p:nvPr>
            <p:ph type="body" sz="quarter" idx="14"/>
          </p:nvPr>
        </p:nvSpPr>
        <p:spPr>
          <a:xfrm>
            <a:off x="431800" y="1575880"/>
            <a:ext cx="11232445" cy="4820961"/>
          </a:xfrm>
        </p:spPr>
        <p:txBody>
          <a:bodyPr/>
          <a:lstStyle/>
          <a:p>
            <a:pPr lvl="1" indent="0" algn="ctr">
              <a:buNone/>
            </a:pPr>
            <a:endParaRPr lang="fr-FR" dirty="0"/>
          </a:p>
          <a:p>
            <a:pPr lvl="1" indent="0" algn="ctr">
              <a:buNone/>
            </a:pPr>
            <a:endParaRPr lang="fr-FR" b="1" dirty="0"/>
          </a:p>
          <a:p>
            <a:pPr lvl="1" indent="0" algn="ctr">
              <a:buNone/>
            </a:pPr>
            <a:endParaRPr lang="fr-FR" b="1" dirty="0"/>
          </a:p>
          <a:p>
            <a:pPr lvl="1" indent="0" algn="ctr">
              <a:buNone/>
            </a:pPr>
            <a:r>
              <a:rPr lang="fr-FR" sz="2400" b="1" dirty="0"/>
              <a:t>Nous vous remercions</a:t>
            </a:r>
          </a:p>
          <a:p>
            <a:pPr lvl="1" indent="0" algn="ctr">
              <a:buNone/>
            </a:pPr>
            <a:endParaRPr lang="fr-FR" sz="2400" b="1" dirty="0">
              <a:solidFill>
                <a:prstClr val="black"/>
              </a:solidFill>
              <a:latin typeface="Calibri" panose="020F0502020204030204"/>
            </a:endParaRPr>
          </a:p>
          <a:p>
            <a:pPr lvl="1" indent="0" algn="ctr">
              <a:buNone/>
            </a:pPr>
            <a:endParaRPr lang="fr-FR" sz="1600" dirty="0">
              <a:solidFill>
                <a:prstClr val="black"/>
              </a:solidFill>
              <a:latin typeface="Calibri" panose="020F0502020204030204"/>
            </a:endParaRPr>
          </a:p>
          <a:p>
            <a:pPr marL="0" lvl="0" defTabSz="914400">
              <a:spcBef>
                <a:spcPts val="1000"/>
              </a:spcBef>
            </a:pPr>
            <a:r>
              <a:rPr lang="fr-FR" sz="1600" dirty="0">
                <a:solidFill>
                  <a:prstClr val="black"/>
                </a:solidFill>
                <a:latin typeface="Calibri" panose="020F0502020204030204"/>
              </a:rPr>
              <a:t>Dr Alexandra FOURCADE, bureau des usagers de l’offre de soins, DGOS.   </a:t>
            </a:r>
            <a:r>
              <a:rPr lang="fr-FR" sz="1600" dirty="0" err="1">
                <a:solidFill>
                  <a:prstClr val="black"/>
                </a:solidFill>
                <a:latin typeface="Calibri" panose="020F0502020204030204"/>
              </a:rPr>
              <a:t>A</a:t>
            </a:r>
            <a:r>
              <a:rPr lang="fr-FR" sz="1600" dirty="0" err="1">
                <a:solidFill>
                  <a:prstClr val="black"/>
                </a:solidFill>
                <a:latin typeface="Calibri" panose="020F0502020204030204"/>
                <a:hlinkClick r:id="rId2"/>
              </a:rPr>
              <a:t>lexandra.FOURCADE@sante.gouv.fr</a:t>
            </a:r>
            <a:endParaRPr lang="fr-FR" sz="1600" dirty="0">
              <a:solidFill>
                <a:prstClr val="black"/>
              </a:solidFill>
              <a:latin typeface="Calibri" panose="020F0502020204030204"/>
            </a:endParaRPr>
          </a:p>
          <a:p>
            <a:pPr marL="0" lvl="0" defTabSz="914400">
              <a:spcBef>
                <a:spcPts val="1000"/>
              </a:spcBef>
            </a:pPr>
            <a:endParaRPr lang="fr-FR" sz="1600" dirty="0">
              <a:solidFill>
                <a:prstClr val="black"/>
              </a:solidFill>
              <a:latin typeface="Calibri" panose="020F0502020204030204"/>
            </a:endParaRPr>
          </a:p>
          <a:p>
            <a:pPr marL="0" lvl="0" defTabSz="914400"/>
            <a:r>
              <a:rPr lang="fr-FR" sz="1600" dirty="0">
                <a:solidFill>
                  <a:prstClr val="black"/>
                </a:solidFill>
                <a:latin typeface="Calibri" panose="020F0502020204030204"/>
              </a:rPr>
              <a:t>Pr Grégoire MOUTEL, Représentant de la conférence nationale des espaces régionaux d’ éthique, coordonnateur de l’étude PANTERE (« </a:t>
            </a:r>
            <a:r>
              <a:rPr lang="fr-FR" sz="1600" dirty="0" err="1">
                <a:solidFill>
                  <a:prstClr val="black"/>
                </a:solidFill>
                <a:latin typeface="Calibri" panose="020F0502020204030204"/>
              </a:rPr>
              <a:t>PANdémie</a:t>
            </a:r>
            <a:r>
              <a:rPr lang="fr-FR" sz="1600" dirty="0">
                <a:solidFill>
                  <a:prstClr val="black"/>
                </a:solidFill>
                <a:latin typeface="Calibri" panose="020F0502020204030204"/>
              </a:rPr>
              <a:t>, </a:t>
            </a:r>
            <a:r>
              <a:rPr lang="fr-FR" sz="1600" dirty="0" err="1">
                <a:solidFill>
                  <a:prstClr val="black"/>
                </a:solidFill>
                <a:latin typeface="Calibri" panose="020F0502020204030204"/>
              </a:rPr>
              <a:t>TERritoires</a:t>
            </a:r>
            <a:r>
              <a:rPr lang="fr-FR" sz="1600" dirty="0">
                <a:solidFill>
                  <a:prstClr val="black"/>
                </a:solidFill>
                <a:latin typeface="Calibri" panose="020F0502020204030204"/>
              </a:rPr>
              <a:t> et Ethique ») , directeur de l’Espace de réflexion Ethique de Normandie. </a:t>
            </a:r>
            <a:r>
              <a:rPr lang="fr-FR" sz="1600" dirty="0">
                <a:solidFill>
                  <a:prstClr val="black"/>
                </a:solidFill>
                <a:latin typeface="Calibri" panose="020F0502020204030204"/>
                <a:hlinkClick r:id="rId3"/>
              </a:rPr>
              <a:t>g</a:t>
            </a:r>
            <a:r>
              <a:rPr lang="fr-FR" sz="1600" dirty="0">
                <a:hlinkClick r:id="rId3"/>
              </a:rPr>
              <a:t>regoire.moutel@unicaen.fr</a:t>
            </a:r>
            <a:endParaRPr lang="fr-FR" sz="1600" dirty="0"/>
          </a:p>
          <a:p>
            <a:pPr marL="0" defTabSz="914400"/>
            <a:r>
              <a:rPr lang="fr-FR" b="1" dirty="0"/>
              <a:t> </a:t>
            </a:r>
            <a:endParaRPr lang="fr-FR" dirty="0"/>
          </a:p>
          <a:p>
            <a:pPr marL="0" lvl="0" defTabSz="914400"/>
            <a:endParaRPr lang="fr-FR" sz="1600" dirty="0"/>
          </a:p>
          <a:p>
            <a:pPr marL="0" lvl="0" defTabSz="914400"/>
            <a:endParaRPr lang="fr-FR" sz="1600" dirty="0"/>
          </a:p>
          <a:p>
            <a:pPr lvl="1" indent="0">
              <a:buNone/>
            </a:pPr>
            <a:endParaRPr lang="fr-FR" dirty="0"/>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spTree>
    <p:extLst>
      <p:ext uri="{BB962C8B-B14F-4D97-AF65-F5344CB8AC3E}">
        <p14:creationId xmlns:p14="http://schemas.microsoft.com/office/powerpoint/2010/main" val="2628869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a:t>
            </a:fld>
            <a:endParaRPr lang="fr-FR" dirty="0"/>
          </a:p>
        </p:txBody>
      </p:sp>
      <p:sp>
        <p:nvSpPr>
          <p:cNvPr id="3" name="Espace réservé de la date 2"/>
          <p:cNvSpPr>
            <a:spLocks noGrp="1"/>
          </p:cNvSpPr>
          <p:nvPr>
            <p:ph type="dt" sz="half" idx="2"/>
          </p:nvPr>
        </p:nvSpPr>
        <p:spPr/>
        <p:txBody>
          <a:bodyPr/>
          <a:lstStyle/>
          <a:p>
            <a:fld id="{6A4A60EE-9D13-3442-9796-E718C6343EC1}" type="datetime1">
              <a:rPr lang="fr-FR" cap="all" smtClean="0"/>
              <a:pPr/>
              <a:t>01/03/2022</a:t>
            </a:fld>
            <a:endParaRPr lang="fr-FR" cap="all" dirty="0"/>
          </a:p>
        </p:txBody>
      </p:sp>
      <p:sp>
        <p:nvSpPr>
          <p:cNvPr id="6" name="Espace réservé du texte 5"/>
          <p:cNvSpPr>
            <a:spLocks noGrp="1"/>
          </p:cNvSpPr>
          <p:nvPr>
            <p:ph type="body" sz="quarter" idx="14"/>
          </p:nvPr>
        </p:nvSpPr>
        <p:spPr>
          <a:xfrm>
            <a:off x="432506" y="1445854"/>
            <a:ext cx="11232445" cy="4886425"/>
          </a:xfrm>
        </p:spPr>
        <p:txBody>
          <a:bodyPr/>
          <a:lstStyle/>
          <a:p>
            <a:pPr marL="465664" indent="-342900" algn="just">
              <a:buFont typeface="Arial" panose="020B0604020202020204" pitchFamily="34" charset="0"/>
              <a:buChar char="•"/>
            </a:pPr>
            <a:r>
              <a:rPr lang="fr-FR" dirty="0"/>
              <a:t>Créée par la LBE du 6 août 2004, structure régionale adossée à un CHU, chargée de susciter/coordonner les initiatives en matière d’éthique (sciences de la vie et santé)</a:t>
            </a:r>
          </a:p>
          <a:p>
            <a:pPr marL="811488" lvl="1" indent="-342900" algn="just"/>
            <a:r>
              <a:rPr lang="fr-FR" dirty="0"/>
              <a:t>Structures éthiques régionales ou interrégionales,</a:t>
            </a:r>
          </a:p>
          <a:p>
            <a:pPr marL="811488" lvl="1" indent="-342900" algn="just"/>
            <a:r>
              <a:rPr lang="fr-FR" dirty="0"/>
              <a:t>Missions:  « </a:t>
            </a:r>
            <a:r>
              <a:rPr lang="fr-FR" i="1" dirty="0"/>
              <a:t>ils constituent, en lien avec des centres hospitalo-universitaires, des lieux de </a:t>
            </a:r>
            <a:r>
              <a:rPr lang="fr-FR" b="1" i="1" dirty="0"/>
              <a:t>formation</a:t>
            </a:r>
            <a:r>
              <a:rPr lang="fr-FR" i="1" dirty="0"/>
              <a:t>, de </a:t>
            </a:r>
            <a:r>
              <a:rPr lang="fr-FR" b="1" i="1" dirty="0"/>
              <a:t>documentation</a:t>
            </a:r>
            <a:r>
              <a:rPr lang="fr-FR" i="1" dirty="0"/>
              <a:t>, de </a:t>
            </a:r>
            <a:r>
              <a:rPr lang="fr-FR" b="1" i="1" dirty="0"/>
              <a:t>rencontre</a:t>
            </a:r>
            <a:r>
              <a:rPr lang="fr-FR" i="1" dirty="0"/>
              <a:t> et </a:t>
            </a:r>
            <a:r>
              <a:rPr lang="fr-FR" b="1" i="1" dirty="0"/>
              <a:t>d'échanges interdisciplinaires</a:t>
            </a:r>
            <a:r>
              <a:rPr lang="fr-FR" i="1" dirty="0"/>
              <a:t> sur les questions d'éthique dans le domaine de la santé. Ils font également fonction d'observatoires régionaux ou interrégionaux des pratiques au regard de l'éthique. Ces espaces participent à l'</a:t>
            </a:r>
            <a:r>
              <a:rPr lang="fr-FR" b="1" i="1" dirty="0"/>
              <a:t>organisation de débats publics </a:t>
            </a:r>
            <a:r>
              <a:rPr lang="fr-FR" i="1" dirty="0"/>
              <a:t>afin de promouvoir l'information et la consultation des citoyens sur les questions de bioéthique </a:t>
            </a:r>
            <a:r>
              <a:rPr lang="fr-FR" dirty="0"/>
              <a:t>». (article L 1412-6 du code de la santé publique). </a:t>
            </a:r>
          </a:p>
          <a:p>
            <a:pPr marL="465664" indent="-342900" algn="just">
              <a:buFont typeface="Arial" panose="020B0604020202020204" pitchFamily="34" charset="0"/>
              <a:buChar char="•"/>
            </a:pPr>
            <a:r>
              <a:rPr lang="fr-FR" dirty="0"/>
              <a:t>L’animation du réseau des ERER est assurée par la DGOS en lien avec la DGS, la CNERER et le CCNE.</a:t>
            </a:r>
          </a:p>
          <a:p>
            <a:pPr marL="465664" indent="-342900" algn="just">
              <a:buFont typeface="Arial" panose="020B0604020202020204" pitchFamily="34" charset="0"/>
              <a:buChar char="•"/>
            </a:pPr>
            <a:r>
              <a:rPr lang="fr-FR" dirty="0"/>
              <a:t>Le financement des ERER est assuré par une </a:t>
            </a:r>
            <a:r>
              <a:rPr lang="fr-FR" b="1" dirty="0"/>
              <a:t>Mission d’Intérêt Générale</a:t>
            </a:r>
            <a:r>
              <a:rPr lang="fr-FR" dirty="0"/>
              <a:t> (MIG) (pilotage DGOS, </a:t>
            </a:r>
            <a:r>
              <a:rPr lang="fr-FR" b="1" dirty="0"/>
              <a:t>5,6 M d’euros </a:t>
            </a:r>
            <a:r>
              <a:rPr lang="fr-FR" dirty="0"/>
              <a:t>en 2021) et par des financements complémentaires (mises à disposition de personnels, locaux, FIR…..). </a:t>
            </a:r>
          </a:p>
          <a:p>
            <a:pPr algn="just"/>
            <a:r>
              <a:rPr lang="fr-FR" dirty="0">
                <a:sym typeface="Wingdings" panose="05000000000000000000" pitchFamily="2" charset="2"/>
              </a:rPr>
              <a:t> </a:t>
            </a:r>
            <a:r>
              <a:rPr lang="fr-FR" dirty="0"/>
              <a:t>Susciter </a:t>
            </a:r>
            <a:r>
              <a:rPr lang="fr-FR" b="1" dirty="0"/>
              <a:t>questionnements, actions et travaux en éthique chez les professionnels de santé et des usagers </a:t>
            </a:r>
            <a:r>
              <a:rPr lang="fr-FR" dirty="0"/>
              <a:t>du champ sanitaire et médico-social afin de faire évoluer et d’optimiser  les pratiques dans les domaines du soin et du médico-social .</a:t>
            </a:r>
          </a:p>
          <a:p>
            <a:pPr marL="465664" indent="-342900" algn="just">
              <a:buFont typeface="Arial" panose="020B0604020202020204" pitchFamily="34" charset="0"/>
              <a:buChar char="•"/>
            </a:pPr>
            <a:endParaRPr lang="fr-FR" dirty="0"/>
          </a:p>
          <a:p>
            <a:pPr marL="465664" indent="-342900" algn="just">
              <a:buFont typeface="Arial" panose="020B0604020202020204" pitchFamily="34" charset="0"/>
              <a:buChar char="•"/>
            </a:pPr>
            <a:endParaRPr lang="fr-FR" dirty="0"/>
          </a:p>
        </p:txBody>
      </p:sp>
      <p:sp>
        <p:nvSpPr>
          <p:cNvPr id="7" name="Espace réservé du pied de page 6"/>
          <p:cNvSpPr>
            <a:spLocks noGrp="1"/>
          </p:cNvSpPr>
          <p:nvPr>
            <p:ph type="ftr" sz="quarter" idx="3"/>
          </p:nvPr>
        </p:nvSpPr>
        <p:spPr/>
        <p:txBody>
          <a:bodyPr/>
          <a:lstStyle/>
          <a:p>
            <a:r>
              <a:rPr lang="fr-FR"/>
              <a:t>Direction générale de l’offre de soins</a:t>
            </a:r>
            <a:endParaRPr lang="fr-FR" dirty="0"/>
          </a:p>
        </p:txBody>
      </p:sp>
      <p:sp>
        <p:nvSpPr>
          <p:cNvPr id="8" name="Titre 7"/>
          <p:cNvSpPr>
            <a:spLocks noGrp="1"/>
          </p:cNvSpPr>
          <p:nvPr>
            <p:ph type="title"/>
          </p:nvPr>
        </p:nvSpPr>
        <p:spPr>
          <a:xfrm>
            <a:off x="729035" y="857043"/>
            <a:ext cx="11233151" cy="518136"/>
          </a:xfrm>
        </p:spPr>
        <p:txBody>
          <a:bodyPr>
            <a:noAutofit/>
          </a:bodyPr>
          <a:lstStyle/>
          <a:p>
            <a:r>
              <a:rPr lang="fr-FR" sz="2400" dirty="0"/>
              <a:t>Qu’est-ce qu’un espace de réflexion éthique régional (ERER) ?  </a:t>
            </a:r>
            <a:br>
              <a:rPr lang="fr-FR" sz="2400" dirty="0"/>
            </a:br>
            <a:endParaRPr lang="fr-FR" sz="2400" dirty="0"/>
          </a:p>
        </p:txBody>
      </p:sp>
    </p:spTree>
    <p:extLst>
      <p:ext uri="{BB962C8B-B14F-4D97-AF65-F5344CB8AC3E}">
        <p14:creationId xmlns:p14="http://schemas.microsoft.com/office/powerpoint/2010/main" val="3809709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p:txBody>
          <a:bodyPr>
            <a:normAutofit/>
          </a:bodyPr>
          <a:lstStyle/>
          <a:p>
            <a:r>
              <a:rPr lang="fr-FR" sz="2400" dirty="0"/>
              <a:t>Une organisation territoriale…</a:t>
            </a:r>
          </a:p>
        </p:txBody>
      </p:sp>
      <p:sp>
        <p:nvSpPr>
          <p:cNvPr id="11" name="Espace réservé du texte 10"/>
          <p:cNvSpPr>
            <a:spLocks noGrp="1"/>
          </p:cNvSpPr>
          <p:nvPr>
            <p:ph type="body" sz="quarter" idx="14"/>
          </p:nvPr>
        </p:nvSpPr>
        <p:spPr>
          <a:xfrm>
            <a:off x="432506" y="3427064"/>
            <a:ext cx="11232445" cy="4317155"/>
          </a:xfrm>
        </p:spPr>
        <p:txBody>
          <a:bodyPr/>
          <a:lstStyle/>
          <a:p>
            <a:pPr marL="465664" indent="-342900">
              <a:buFont typeface="Arial" panose="020B0604020202020204" pitchFamily="34" charset="0"/>
              <a:buChar char="•"/>
            </a:pPr>
            <a:r>
              <a:rPr lang="fr-FR" b="1" dirty="0"/>
              <a:t>15</a:t>
            </a:r>
            <a:r>
              <a:rPr lang="fr-FR" dirty="0">
                <a:solidFill>
                  <a:srgbClr val="D80015"/>
                </a:solidFill>
              </a:rPr>
              <a:t> </a:t>
            </a:r>
            <a:r>
              <a:rPr lang="fr-FR" dirty="0"/>
              <a:t>ERER en 2021 </a:t>
            </a:r>
            <a:r>
              <a:rPr lang="fr-FR" sz="1600" dirty="0"/>
              <a:t>(après réforme territoriale) </a:t>
            </a:r>
            <a:r>
              <a:rPr lang="fr-FR" dirty="0"/>
              <a:t>dont</a:t>
            </a:r>
          </a:p>
          <a:p>
            <a:pPr marL="811488" lvl="1" indent="-342900"/>
            <a:r>
              <a:rPr lang="fr-FR" dirty="0"/>
              <a:t>1 espace interrégional </a:t>
            </a:r>
            <a:r>
              <a:rPr lang="fr-FR" b="1" dirty="0"/>
              <a:t>ERERI</a:t>
            </a:r>
            <a:r>
              <a:rPr lang="fr-FR" dirty="0"/>
              <a:t> (PACA-CORSE) et</a:t>
            </a:r>
          </a:p>
          <a:p>
            <a:pPr marL="811488" lvl="1" indent="-342900"/>
            <a:r>
              <a:rPr lang="fr-FR" dirty="0"/>
              <a:t>l’</a:t>
            </a:r>
            <a:r>
              <a:rPr lang="fr-FR" b="1" dirty="0"/>
              <a:t>EREMAND (</a:t>
            </a:r>
            <a:r>
              <a:rPr lang="fr-FR" dirty="0"/>
              <a:t>réflexion éthique sur les </a:t>
            </a:r>
            <a:r>
              <a:rPr lang="fr-FR" b="1" dirty="0"/>
              <a:t>maladies neurodégénératives)</a:t>
            </a:r>
            <a:r>
              <a:rPr lang="fr-FR" dirty="0"/>
              <a:t> confié à l’ERER Ile-de-France</a:t>
            </a:r>
          </a:p>
          <a:p>
            <a:pPr marL="811488" lvl="1" indent="-342900"/>
            <a:r>
              <a:rPr lang="fr-FR" dirty="0"/>
              <a:t>Des programmes et des </a:t>
            </a:r>
            <a:r>
              <a:rPr lang="fr-FR" b="1" dirty="0"/>
              <a:t>actions communes à l’ensemble des ERER au plan national coordonnés par la CNERER</a:t>
            </a:r>
          </a:p>
          <a:p>
            <a:pPr marL="1051482" lvl="2" indent="-342900" algn="just"/>
            <a:endParaRPr lang="fr-FR" dirty="0"/>
          </a:p>
          <a:p>
            <a:pPr lvl="2" indent="0" algn="just">
              <a:buNone/>
            </a:pPr>
            <a:endParaRPr lang="fr-FR" dirty="0"/>
          </a:p>
          <a:p>
            <a:pPr lvl="2" indent="0">
              <a:buNone/>
            </a:pPr>
            <a:endParaRPr lang="fr-FR" dirty="0"/>
          </a:p>
          <a:p>
            <a:endParaRPr lang="fr-FR" dirty="0"/>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graphicFrame>
        <p:nvGraphicFramePr>
          <p:cNvPr id="12" name="Tableau 11"/>
          <p:cNvGraphicFramePr>
            <a:graphicFrameLocks noGrp="1"/>
          </p:cNvGraphicFramePr>
          <p:nvPr>
            <p:extLst>
              <p:ext uri="{D42A27DB-BD31-4B8C-83A1-F6EECF244321}">
                <p14:modId xmlns:p14="http://schemas.microsoft.com/office/powerpoint/2010/main" val="3389707551"/>
              </p:ext>
            </p:extLst>
          </p:nvPr>
        </p:nvGraphicFramePr>
        <p:xfrm>
          <a:off x="1211800" y="1835506"/>
          <a:ext cx="8128000" cy="1524508"/>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6672165"/>
                    </a:ext>
                  </a:extLst>
                </a:gridCol>
                <a:gridCol w="2032000">
                  <a:extLst>
                    <a:ext uri="{9D8B030D-6E8A-4147-A177-3AD203B41FA5}">
                      <a16:colId xmlns:a16="http://schemas.microsoft.com/office/drawing/2014/main" val="4046211497"/>
                    </a:ext>
                  </a:extLst>
                </a:gridCol>
                <a:gridCol w="2032000">
                  <a:extLst>
                    <a:ext uri="{9D8B030D-6E8A-4147-A177-3AD203B41FA5}">
                      <a16:colId xmlns:a16="http://schemas.microsoft.com/office/drawing/2014/main" val="3572865255"/>
                    </a:ext>
                  </a:extLst>
                </a:gridCol>
                <a:gridCol w="2032000">
                  <a:extLst>
                    <a:ext uri="{9D8B030D-6E8A-4147-A177-3AD203B41FA5}">
                      <a16:colId xmlns:a16="http://schemas.microsoft.com/office/drawing/2014/main" val="185248878"/>
                    </a:ext>
                  </a:extLst>
                </a:gridCol>
              </a:tblGrid>
              <a:tr h="370840">
                <a:tc>
                  <a:txBody>
                    <a:bodyPr/>
                    <a:lstStyle/>
                    <a:p>
                      <a:pPr>
                        <a:lnSpc>
                          <a:spcPct val="107000"/>
                        </a:lnSpc>
                        <a:spcAft>
                          <a:spcPts val="0"/>
                        </a:spcAft>
                      </a:pPr>
                      <a:r>
                        <a:rPr lang="fr-FR"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ERER Auvergne-Rhône-Alpes</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fr-FR"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ERER Grand-Est</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fr-FR"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ERER Martinique</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fr-FR" sz="12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ERER de PACA-Corse</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569918365"/>
                  </a:ext>
                </a:extLst>
              </a:tr>
              <a:tr h="370840">
                <a:tc>
                  <a:txBody>
                    <a:bodyPr/>
                    <a:lstStyle/>
                    <a:p>
                      <a:pPr>
                        <a:lnSpc>
                          <a:spcPct val="107000"/>
                        </a:lnSpc>
                        <a:spcAft>
                          <a:spcPts val="0"/>
                        </a:spcAft>
                      </a:pPr>
                      <a:r>
                        <a:rPr lang="fr-FR" sz="1200" b="1">
                          <a:effectLst/>
                          <a:latin typeface="Calibri" panose="020F0502020204030204" pitchFamily="34" charset="0"/>
                          <a:ea typeface="Calibri" panose="020F0502020204030204" pitchFamily="34" charset="0"/>
                          <a:cs typeface="Calibri" panose="020F0502020204030204" pitchFamily="34" charset="0"/>
                        </a:rPr>
                        <a:t>ERER Bretagne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200" b="1">
                          <a:effectLst/>
                          <a:latin typeface="Calibri" panose="020F0502020204030204" pitchFamily="34" charset="0"/>
                          <a:ea typeface="Calibri" panose="020F0502020204030204" pitchFamily="34" charset="0"/>
                          <a:cs typeface="Calibri" panose="020F0502020204030204" pitchFamily="34" charset="0"/>
                        </a:rPr>
                        <a:t>ERER Guadeloupe et Iles du Nord</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200" b="1" dirty="0">
                          <a:effectLst/>
                          <a:latin typeface="Calibri" panose="020F0502020204030204" pitchFamily="34" charset="0"/>
                          <a:ea typeface="Calibri" panose="020F0502020204030204" pitchFamily="34" charset="0"/>
                          <a:cs typeface="Calibri" panose="020F0502020204030204" pitchFamily="34" charset="0"/>
                        </a:rPr>
                        <a:t>ERER Normandie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200" b="1">
                          <a:effectLst/>
                          <a:latin typeface="Calibri" panose="020F0502020204030204" pitchFamily="34" charset="0"/>
                          <a:ea typeface="Calibri" panose="020F0502020204030204" pitchFamily="34" charset="0"/>
                          <a:cs typeface="Calibri" panose="020F0502020204030204" pitchFamily="34" charset="0"/>
                        </a:rPr>
                        <a:t>ERER Pays de la Loire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9036693"/>
                  </a:ext>
                </a:extLst>
              </a:tr>
              <a:tr h="370840">
                <a:tc>
                  <a:txBody>
                    <a:bodyPr/>
                    <a:lstStyle/>
                    <a:p>
                      <a:pPr>
                        <a:lnSpc>
                          <a:spcPct val="107000"/>
                        </a:lnSpc>
                        <a:spcAft>
                          <a:spcPts val="0"/>
                        </a:spcAft>
                      </a:pPr>
                      <a:r>
                        <a:rPr lang="fr-FR" sz="1200" b="1" dirty="0">
                          <a:effectLst/>
                          <a:latin typeface="Calibri" panose="020F0502020204030204" pitchFamily="34" charset="0"/>
                          <a:ea typeface="Calibri" panose="020F0502020204030204" pitchFamily="34" charset="0"/>
                          <a:cs typeface="Calibri" panose="020F0502020204030204" pitchFamily="34" charset="0"/>
                        </a:rPr>
                        <a:t>ERER Bourgogne Franche-Comté</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200" b="1">
                          <a:effectLst/>
                          <a:latin typeface="Calibri" panose="020F0502020204030204" pitchFamily="34" charset="0"/>
                          <a:ea typeface="Calibri" panose="020F0502020204030204" pitchFamily="34" charset="0"/>
                          <a:cs typeface="Calibri" panose="020F0502020204030204" pitchFamily="34" charset="0"/>
                        </a:rPr>
                        <a:t>ERER Hauts-de-France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200" b="1">
                          <a:effectLst/>
                          <a:latin typeface="Calibri" panose="020F0502020204030204" pitchFamily="34" charset="0"/>
                          <a:ea typeface="Calibri" panose="020F0502020204030204" pitchFamily="34" charset="0"/>
                          <a:cs typeface="Calibri" panose="020F0502020204030204" pitchFamily="34" charset="0"/>
                        </a:rPr>
                        <a:t>ERER Nouvelle-Aquitaine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200" b="1" dirty="0">
                          <a:effectLst/>
                          <a:latin typeface="Calibri" panose="020F0502020204030204" pitchFamily="34" charset="0"/>
                          <a:ea typeface="Calibri" panose="020F0502020204030204" pitchFamily="34" charset="0"/>
                          <a:cs typeface="Calibri" panose="020F0502020204030204" pitchFamily="34" charset="0"/>
                        </a:rPr>
                        <a:t>ERER de la Réunion (Océan Indien)</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35427558"/>
                  </a:ext>
                </a:extLst>
              </a:tr>
              <a:tr h="370840">
                <a:tc>
                  <a:txBody>
                    <a:bodyPr/>
                    <a:lstStyle/>
                    <a:p>
                      <a:pPr>
                        <a:lnSpc>
                          <a:spcPct val="107000"/>
                        </a:lnSpc>
                        <a:spcAft>
                          <a:spcPts val="0"/>
                        </a:spcAft>
                      </a:pPr>
                      <a:r>
                        <a:rPr lang="fr-FR" sz="1200" b="1">
                          <a:effectLst/>
                          <a:latin typeface="Calibri" panose="020F0502020204030204" pitchFamily="34" charset="0"/>
                          <a:ea typeface="Calibri" panose="020F0502020204030204" pitchFamily="34" charset="0"/>
                          <a:cs typeface="Calibri" panose="020F0502020204030204" pitchFamily="34" charset="0"/>
                        </a:rPr>
                        <a:t>ERER Centre-Val-de-Loire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200" b="1" dirty="0">
                          <a:effectLst/>
                          <a:latin typeface="Calibri" panose="020F0502020204030204" pitchFamily="34" charset="0"/>
                          <a:ea typeface="Calibri" panose="020F0502020204030204" pitchFamily="34" charset="0"/>
                          <a:cs typeface="Calibri" panose="020F0502020204030204" pitchFamily="34" charset="0"/>
                        </a:rPr>
                        <a:t>ERER Ile-de-France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200" b="1" dirty="0">
                          <a:effectLst/>
                          <a:latin typeface="Calibri" panose="020F0502020204030204" pitchFamily="34" charset="0"/>
                          <a:ea typeface="Calibri" panose="020F0502020204030204" pitchFamily="34" charset="0"/>
                          <a:cs typeface="Calibri" panose="020F0502020204030204" pitchFamily="34" charset="0"/>
                        </a:rPr>
                        <a:t>ERER Occitanie</a:t>
                      </a: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Création d’un ERER Guyane en discussion</a:t>
                      </a:r>
                    </a:p>
                  </a:txBody>
                  <a:tcPr marL="68580" marR="68580" marT="0" marB="0"/>
                </a:tc>
                <a:extLst>
                  <a:ext uri="{0D108BD9-81ED-4DB2-BD59-A6C34878D82A}">
                    <a16:rowId xmlns:a16="http://schemas.microsoft.com/office/drawing/2014/main" val="3373226665"/>
                  </a:ext>
                </a:extLst>
              </a:tr>
            </a:tbl>
          </a:graphicData>
        </a:graphic>
      </p:graphicFrame>
    </p:spTree>
    <p:extLst>
      <p:ext uri="{BB962C8B-B14F-4D97-AF65-F5344CB8AC3E}">
        <p14:creationId xmlns:p14="http://schemas.microsoft.com/office/powerpoint/2010/main" val="24253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4</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a:xfrm>
            <a:off x="209208" y="2824011"/>
            <a:ext cx="2581493" cy="1177973"/>
          </a:xfrm>
        </p:spPr>
        <p:txBody>
          <a:bodyPr>
            <a:normAutofit/>
          </a:bodyPr>
          <a:lstStyle/>
          <a:p>
            <a:r>
              <a:rPr lang="fr-FR" sz="2400" dirty="0"/>
              <a:t>Cartographie </a:t>
            </a:r>
            <a:br>
              <a:rPr lang="fr-FR" sz="2400" dirty="0"/>
            </a:br>
            <a:r>
              <a:rPr lang="fr-FR" sz="2400" dirty="0"/>
              <a:t>des ERER </a:t>
            </a:r>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pic>
        <p:nvPicPr>
          <p:cNvPr id="3" name="Image 2"/>
          <p:cNvPicPr>
            <a:picLocks noChangeAspect="1"/>
          </p:cNvPicPr>
          <p:nvPr/>
        </p:nvPicPr>
        <p:blipFill>
          <a:blip r:embed="rId2"/>
          <a:stretch>
            <a:fillRect/>
          </a:stretch>
        </p:blipFill>
        <p:spPr>
          <a:xfrm>
            <a:off x="3459620" y="694997"/>
            <a:ext cx="4628438" cy="5436000"/>
          </a:xfrm>
          <a:prstGeom prst="rect">
            <a:avLst/>
          </a:prstGeom>
        </p:spPr>
      </p:pic>
      <p:sp>
        <p:nvSpPr>
          <p:cNvPr id="14" name="Titre 8"/>
          <p:cNvSpPr txBox="1">
            <a:spLocks/>
          </p:cNvSpPr>
          <p:nvPr/>
        </p:nvSpPr>
        <p:spPr>
          <a:xfrm>
            <a:off x="8511252" y="1646038"/>
            <a:ext cx="2581493" cy="2783458"/>
          </a:xfrm>
          <a:prstGeom prst="rect">
            <a:avLst/>
          </a:prstGeom>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tx1"/>
                </a:solidFill>
                <a:latin typeface="+mj-lt"/>
                <a:ea typeface="+mj-ea"/>
                <a:cs typeface="+mj-cs"/>
              </a:defRPr>
            </a:lvl1pPr>
          </a:lstStyle>
          <a:p>
            <a:endParaRPr lang="fr-FR" sz="2400" dirty="0"/>
          </a:p>
        </p:txBody>
      </p:sp>
    </p:spTree>
    <p:extLst>
      <p:ext uri="{BB962C8B-B14F-4D97-AF65-F5344CB8AC3E}">
        <p14:creationId xmlns:p14="http://schemas.microsoft.com/office/powerpoint/2010/main" val="217550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99656" y="557064"/>
            <a:ext cx="9132849" cy="864096"/>
          </a:xfrm>
          <a:prstGeom prst="rect">
            <a:avLst/>
          </a:prstGeom>
          <a:solidFill>
            <a:schemeClr val="accent4">
              <a:lumMod val="75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1981200" y="413792"/>
            <a:ext cx="8229600" cy="1143000"/>
          </a:xfrm>
        </p:spPr>
        <p:txBody>
          <a:bodyPr/>
          <a:lstStyle/>
          <a:p>
            <a:r>
              <a:rPr lang="fr-FR" b="1" dirty="0">
                <a:solidFill>
                  <a:schemeClr val="bg1"/>
                </a:solidFill>
              </a:rPr>
              <a:t>Missions des ERER</a:t>
            </a:r>
          </a:p>
        </p:txBody>
      </p:sp>
      <p:sp>
        <p:nvSpPr>
          <p:cNvPr id="3" name="Espace réservé du contenu 2"/>
          <p:cNvSpPr>
            <a:spLocks noGrp="1"/>
          </p:cNvSpPr>
          <p:nvPr>
            <p:ph idx="1"/>
          </p:nvPr>
        </p:nvSpPr>
        <p:spPr>
          <a:xfrm>
            <a:off x="811530" y="1988840"/>
            <a:ext cx="9478518" cy="4320480"/>
          </a:xfrm>
        </p:spPr>
        <p:txBody>
          <a:bodyPr>
            <a:normAutofit lnSpcReduction="10000"/>
          </a:bodyPr>
          <a:lstStyle/>
          <a:p>
            <a:pPr marL="357188" lvl="1" indent="-357188">
              <a:spcBef>
                <a:spcPts val="700"/>
              </a:spcBef>
              <a:buFont typeface="+mj-lt"/>
              <a:buAutoNum type="arabicParenR"/>
            </a:pPr>
            <a:r>
              <a:rPr lang="fr-FR" sz="2900" dirty="0"/>
              <a:t>Susciter et coordonner les initiatives dans les territoires en matière d’éthique</a:t>
            </a:r>
          </a:p>
          <a:p>
            <a:pPr marL="357188" lvl="1" indent="-357188">
              <a:spcBef>
                <a:spcPts val="700"/>
              </a:spcBef>
              <a:buFont typeface="+mj-lt"/>
              <a:buAutoNum type="arabicParenR"/>
            </a:pPr>
            <a:r>
              <a:rPr lang="fr-FR" sz="2900" dirty="0"/>
              <a:t>Soutenir la formation et la recherche en éthique</a:t>
            </a:r>
          </a:p>
          <a:p>
            <a:pPr marL="357188" lvl="1" indent="-357188">
              <a:spcBef>
                <a:spcPts val="700"/>
              </a:spcBef>
              <a:buFont typeface="+mj-lt"/>
              <a:buAutoNum type="arabicParenR" startAt="3"/>
            </a:pPr>
            <a:r>
              <a:rPr lang="fr-FR" sz="2900" dirty="0"/>
              <a:t>Gérer un fonds documentaire : articles de presse, de blog et de recherche, ouvrages, documents téléchargeables</a:t>
            </a:r>
          </a:p>
          <a:p>
            <a:pPr marL="357188" lvl="1" indent="-357188">
              <a:spcBef>
                <a:spcPts val="700"/>
              </a:spcBef>
              <a:buFont typeface="+mj-lt"/>
              <a:buAutoNum type="arabicParenR" startAt="3"/>
            </a:pPr>
            <a:r>
              <a:rPr lang="fr-FR" sz="2900" dirty="0">
                <a:solidFill>
                  <a:prstClr val="black"/>
                </a:solidFill>
              </a:rPr>
              <a:t>Faire une veille et une observation des pratiques au regard de l’éthique / participer à l’ évolution des pratiques et des normes </a:t>
            </a:r>
            <a:endParaRPr lang="fr-FR" sz="2900" dirty="0"/>
          </a:p>
          <a:p>
            <a:pPr marL="357188" lvl="1" indent="-357188">
              <a:spcBef>
                <a:spcPts val="700"/>
              </a:spcBef>
              <a:buFont typeface="+mj-lt"/>
              <a:buAutoNum type="arabicParenR"/>
            </a:pPr>
            <a:endParaRPr lang="fr-FR" sz="2900" dirty="0"/>
          </a:p>
          <a:p>
            <a:pPr marL="357188" lvl="1" indent="-357188">
              <a:spcBef>
                <a:spcPts val="700"/>
              </a:spcBef>
              <a:buFont typeface="+mj-lt"/>
              <a:buAutoNum type="arabicParenR"/>
            </a:pPr>
            <a:endParaRPr lang="fr-FR" sz="2900" dirty="0"/>
          </a:p>
        </p:txBody>
      </p:sp>
    </p:spTree>
    <p:extLst>
      <p:ext uri="{BB962C8B-B14F-4D97-AF65-F5344CB8AC3E}">
        <p14:creationId xmlns:p14="http://schemas.microsoft.com/office/powerpoint/2010/main" val="801530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a:xfrm>
            <a:off x="431801" y="910402"/>
            <a:ext cx="11233151" cy="280724"/>
          </a:xfrm>
        </p:spPr>
        <p:txBody>
          <a:bodyPr>
            <a:normAutofit fontScale="90000"/>
          </a:bodyPr>
          <a:lstStyle/>
          <a:p>
            <a:pPr algn="ctr"/>
            <a:r>
              <a:rPr lang="fr-FR" sz="3000" dirty="0"/>
              <a:t>Quelques exemples</a:t>
            </a:r>
            <a:r>
              <a:rPr lang="fr-FR" dirty="0"/>
              <a:t/>
            </a:r>
            <a:br>
              <a:rPr lang="fr-FR" dirty="0"/>
            </a:br>
            <a:endParaRPr lang="fr-FR" dirty="0"/>
          </a:p>
        </p:txBody>
      </p:sp>
      <p:sp>
        <p:nvSpPr>
          <p:cNvPr id="4" name="Espace réservé du texte 3"/>
          <p:cNvSpPr>
            <a:spLocks noGrp="1"/>
          </p:cNvSpPr>
          <p:nvPr>
            <p:ph type="body" sz="quarter" idx="14"/>
          </p:nvPr>
        </p:nvSpPr>
        <p:spPr>
          <a:xfrm>
            <a:off x="431800" y="1360879"/>
            <a:ext cx="11232445" cy="4707411"/>
          </a:xfrm>
        </p:spPr>
        <p:txBody>
          <a:bodyPr/>
          <a:lstStyle/>
          <a:p>
            <a:pPr marL="465664" indent="-342900">
              <a:buFont typeface="Arial" panose="020B0604020202020204" pitchFamily="34" charset="0"/>
              <a:buChar char="•"/>
            </a:pPr>
            <a:r>
              <a:rPr lang="fr-FR" dirty="0"/>
              <a:t>En 2018, organisation des états généraux de la bioéthique par les ERER, ces évènements ont été très nombreux. </a:t>
            </a:r>
          </a:p>
          <a:p>
            <a:pPr marL="465664" indent="-342900">
              <a:buFont typeface="Arial" panose="020B0604020202020204" pitchFamily="34" charset="0"/>
              <a:buChar char="•"/>
            </a:pPr>
            <a:r>
              <a:rPr lang="fr-FR" dirty="0"/>
              <a:t>La loi de bioéthique adoptée en 2021 prévoyant l’organisation de débats en continu, il est probable que cette activité prenne une place plus importante pour les ERER.</a:t>
            </a:r>
          </a:p>
          <a:p>
            <a:pPr marL="811488" lvl="1" indent="-342900"/>
            <a:r>
              <a:rPr lang="fr-FR" dirty="0">
                <a:sym typeface="Wingdings" panose="05000000000000000000" pitchFamily="2" charset="2"/>
              </a:rPr>
              <a:t>Organisés par le CCNE en lien avec les ERER,</a:t>
            </a:r>
          </a:p>
          <a:p>
            <a:pPr marL="811488" lvl="1" indent="-342900"/>
            <a:r>
              <a:rPr lang="fr-FR" dirty="0">
                <a:sym typeface="Wingdings" panose="05000000000000000000" pitchFamily="2" charset="2"/>
              </a:rPr>
              <a:t>Offrir des espaces de débat public et de réponses aux attentes des usagers et des corps sociaux + sécuriser les professionnels dans leurs attentes. </a:t>
            </a:r>
            <a:endParaRPr lang="fr-FR" dirty="0"/>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r>
              <a:rPr lang="fr-FR" dirty="0">
                <a:sym typeface="Wingdings" panose="05000000000000000000" pitchFamily="2" charset="2"/>
              </a:rPr>
              <a:t>Rapprochement entre éthique et démocratie sanitaire (CCNE/CNS et CESE au niveau national et ERER/CRSA au niveau régional) en partenariat avec les associations représentant les usagers du système de santé.</a:t>
            </a:r>
          </a:p>
          <a:p>
            <a:endParaRPr lang="fr-FR" dirty="0"/>
          </a:p>
          <a:p>
            <a:r>
              <a:rPr lang="fr-FR" b="1" dirty="0">
                <a:sym typeface="Wingdings" panose="05000000000000000000" pitchFamily="2" charset="2"/>
              </a:rPr>
              <a:t> Les ERER peuvent organiser des ateliers et évènements autour de thématiques en lien avec les instances de démocratie sanitaire. </a:t>
            </a:r>
            <a:endParaRPr lang="fr-FR" b="1" dirty="0"/>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spTree>
    <p:extLst>
      <p:ext uri="{BB962C8B-B14F-4D97-AF65-F5344CB8AC3E}">
        <p14:creationId xmlns:p14="http://schemas.microsoft.com/office/powerpoint/2010/main" val="499204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7</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p:txBody>
          <a:bodyPr>
            <a:normAutofit/>
          </a:bodyPr>
          <a:lstStyle/>
          <a:p>
            <a:r>
              <a:rPr lang="fr-FR" sz="2800" dirty="0"/>
              <a:t>Une </a:t>
            </a:r>
            <a:r>
              <a:rPr lang="fr-FR" sz="2400" dirty="0"/>
              <a:t>coordination</a:t>
            </a:r>
            <a:r>
              <a:rPr lang="fr-FR" sz="2800" dirty="0"/>
              <a:t> </a:t>
            </a:r>
            <a:r>
              <a:rPr lang="fr-FR" sz="2400" dirty="0"/>
              <a:t>nationale</a:t>
            </a:r>
            <a:r>
              <a:rPr lang="fr-FR" sz="2800" dirty="0"/>
              <a:t>…</a:t>
            </a:r>
          </a:p>
        </p:txBody>
      </p:sp>
      <p:sp>
        <p:nvSpPr>
          <p:cNvPr id="11" name="Espace réservé du texte 10"/>
          <p:cNvSpPr>
            <a:spLocks noGrp="1"/>
          </p:cNvSpPr>
          <p:nvPr>
            <p:ph type="body" sz="quarter" idx="14"/>
          </p:nvPr>
        </p:nvSpPr>
        <p:spPr>
          <a:xfrm>
            <a:off x="432506" y="1887166"/>
            <a:ext cx="11232445" cy="5857053"/>
          </a:xfrm>
        </p:spPr>
        <p:txBody>
          <a:bodyPr/>
          <a:lstStyle/>
          <a:p>
            <a:pPr marL="465664" indent="-342900">
              <a:buFont typeface="Arial" panose="020B0604020202020204" pitchFamily="34" charset="0"/>
              <a:buChar char="•"/>
            </a:pPr>
            <a:r>
              <a:rPr lang="fr-FR" b="1" dirty="0"/>
              <a:t>La Conférence Nationale des Espaces de Réflexion Ethique (CNERER) </a:t>
            </a:r>
            <a:r>
              <a:rPr lang="fr-FR" dirty="0"/>
              <a:t>a été constituée sous forme associative le 5 Septembre 2020.</a:t>
            </a:r>
          </a:p>
          <a:p>
            <a:pPr marL="465664" indent="-342900">
              <a:buFont typeface="Arial" panose="020B0604020202020204" pitchFamily="34" charset="0"/>
              <a:buChar char="•"/>
            </a:pPr>
            <a:r>
              <a:rPr lang="fr-FR" dirty="0"/>
              <a:t>Réseau éthique fonctionnel et visible sur le territoire pour:</a:t>
            </a:r>
          </a:p>
          <a:p>
            <a:pPr marL="811488" lvl="1" indent="-342900"/>
            <a:r>
              <a:rPr lang="fr-FR" dirty="0"/>
              <a:t>Faciliter les liens entre les ERER et réaliser des actions communes (Fiches repères),</a:t>
            </a:r>
          </a:p>
          <a:p>
            <a:pPr marL="811488" lvl="1" indent="-342900"/>
            <a:r>
              <a:rPr lang="fr-FR" dirty="0"/>
              <a:t>Etre l’interlocuteur des ERER auprès des pouvoirs publics (en particulier DGOS et DGS) , et des instances d’éthique à l’échelle nationale, en particulier le CCNE et internationale,</a:t>
            </a:r>
          </a:p>
          <a:p>
            <a:pPr marL="811488" lvl="1" indent="-342900"/>
            <a:r>
              <a:rPr lang="fr-FR" dirty="0"/>
              <a:t>Exprimer des positions communes des ERER, notamment vis-à-vis de la presse nationale,</a:t>
            </a:r>
          </a:p>
          <a:p>
            <a:pPr marL="811488" lvl="1" indent="-342900"/>
            <a:r>
              <a:rPr lang="fr-FR" dirty="0"/>
              <a:t>Relayer les observations des ERER (rôle de veille et d’alerte),</a:t>
            </a:r>
          </a:p>
          <a:p>
            <a:pPr marL="811488" lvl="1" indent="-342900"/>
            <a:r>
              <a:rPr lang="fr-FR" dirty="0"/>
              <a:t>Promouvoir les travaux des ERER. </a:t>
            </a:r>
          </a:p>
          <a:p>
            <a:pPr marL="465664" indent="-342900">
              <a:buFont typeface="Arial" panose="020B0604020202020204" pitchFamily="34" charset="0"/>
              <a:buChar char="•"/>
            </a:pPr>
            <a:r>
              <a:rPr lang="fr-FR" dirty="0"/>
              <a:t>Financement DGOS à hauteur de </a:t>
            </a:r>
            <a:r>
              <a:rPr lang="fr-FR" b="1" dirty="0"/>
              <a:t>20 000 euros </a:t>
            </a:r>
            <a:r>
              <a:rPr lang="fr-FR" dirty="0"/>
              <a:t>depuis 2020, via la MIG. </a:t>
            </a:r>
          </a:p>
          <a:p>
            <a:pPr marL="465664" indent="-342900">
              <a:buFont typeface="Arial" panose="020B0604020202020204" pitchFamily="34" charset="0"/>
              <a:buChar char="•"/>
            </a:pPr>
            <a:endParaRPr lang="fr-FR" dirty="0"/>
          </a:p>
          <a:p>
            <a:pPr marL="465664" indent="-342900">
              <a:buFont typeface="Arial" panose="020B0604020202020204" pitchFamily="34" charset="0"/>
              <a:buChar char="•"/>
            </a:pPr>
            <a:endParaRPr lang="fr-FR" dirty="0"/>
          </a:p>
          <a:p>
            <a:pPr marL="1051482" lvl="2" indent="-342900" algn="just"/>
            <a:endParaRPr lang="fr-FR" dirty="0"/>
          </a:p>
          <a:p>
            <a:pPr marL="1051482" lvl="2" indent="-342900" algn="just"/>
            <a:endParaRPr lang="fr-FR" dirty="0"/>
          </a:p>
          <a:p>
            <a:pPr lvl="2" indent="0" algn="just">
              <a:buNone/>
            </a:pPr>
            <a:endParaRPr lang="fr-FR" dirty="0"/>
          </a:p>
          <a:p>
            <a:pPr lvl="2" indent="0">
              <a:buNone/>
            </a:pPr>
            <a:endParaRPr lang="fr-FR" dirty="0"/>
          </a:p>
          <a:p>
            <a:endParaRPr lang="fr-FR" dirty="0"/>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spTree>
    <p:extLst>
      <p:ext uri="{BB962C8B-B14F-4D97-AF65-F5344CB8AC3E}">
        <p14:creationId xmlns:p14="http://schemas.microsoft.com/office/powerpoint/2010/main" val="3492220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p:txBody>
          <a:bodyPr>
            <a:normAutofit/>
          </a:bodyPr>
          <a:lstStyle/>
          <a:p>
            <a:r>
              <a:rPr lang="fr-FR" sz="2700" dirty="0"/>
              <a:t>… des expertises qui s’étendent à tout le territoire national</a:t>
            </a:r>
          </a:p>
        </p:txBody>
      </p:sp>
      <p:sp>
        <p:nvSpPr>
          <p:cNvPr id="11" name="Espace réservé du texte 10"/>
          <p:cNvSpPr>
            <a:spLocks noGrp="1"/>
          </p:cNvSpPr>
          <p:nvPr>
            <p:ph type="body" sz="quarter" idx="14"/>
          </p:nvPr>
        </p:nvSpPr>
        <p:spPr>
          <a:xfrm>
            <a:off x="431800" y="1800144"/>
            <a:ext cx="11232445" cy="4363150"/>
          </a:xfrm>
        </p:spPr>
        <p:txBody>
          <a:bodyPr/>
          <a:lstStyle/>
          <a:p>
            <a:pPr marL="465664" indent="-342900">
              <a:buFont typeface="Arial" panose="020B0604020202020204" pitchFamily="34" charset="0"/>
              <a:buChar char="•"/>
            </a:pPr>
            <a:r>
              <a:rPr lang="fr-FR" dirty="0"/>
              <a:t>Les ERER ont une assise régionale </a:t>
            </a:r>
          </a:p>
          <a:p>
            <a:pPr marL="465664" indent="-342900">
              <a:buFont typeface="Arial" panose="020B0604020202020204" pitchFamily="34" charset="0"/>
              <a:buChar char="•"/>
            </a:pPr>
            <a:r>
              <a:rPr lang="fr-FR" dirty="0"/>
              <a:t>Cependant, l’activité de recherche et l’expertise de leurs membres font qu’ils ont développé des compétences plus développées sur certaines thématiques au plan national dans le cadre de la CNERER.</a:t>
            </a:r>
          </a:p>
          <a:p>
            <a:pPr marL="465664" indent="-342900">
              <a:buFont typeface="Arial" panose="020B0604020202020204" pitchFamily="34" charset="0"/>
              <a:buChar char="•"/>
            </a:pPr>
            <a:r>
              <a:rPr lang="fr-FR" dirty="0"/>
              <a:t>Exemples :</a:t>
            </a:r>
          </a:p>
          <a:p>
            <a:pPr marL="811488" lvl="1" indent="-342900"/>
            <a:r>
              <a:rPr lang="fr-FR" dirty="0"/>
              <a:t>Les fiches Repères, coordonnées par la CNERER, sont pilotées pour chaque thème par un ERER différent : l’EREB pour les EHPAD, l’EREN pour les visites…</a:t>
            </a:r>
          </a:p>
          <a:p>
            <a:pPr marL="811488" lvl="1" indent="-342900"/>
            <a:r>
              <a:rPr lang="fr-FR" dirty="0"/>
              <a:t>l’étude PANTERE, financée par la DGOS, qui étudie l’activité des cellules de soutien éthique (CSE) pendant la crise de la covid-19</a:t>
            </a:r>
          </a:p>
          <a:p>
            <a:pPr marL="811488" lvl="1" indent="-342900"/>
            <a:r>
              <a:rPr lang="fr-FR" dirty="0"/>
              <a:t>le CCNE permet désormais à un membre d’ERER de participer à ses groupes de travail. Sur la fin de vie, il s’agit d’un membre de l’EREGE</a:t>
            </a:r>
          </a:p>
          <a:p>
            <a:r>
              <a:rPr lang="fr-FR" dirty="0">
                <a:sym typeface="Wingdings" panose="05000000000000000000" pitchFamily="2" charset="2"/>
              </a:rPr>
              <a:t> Les ERER peuvent apporter une expertise (aide à la réflexion éthique) à différents partenaires, les orienter vers un autre ERER en fonction de la thématique. Ils peuvent aussi interagir entre eux, échanger au niveau national avec le CCNE et le bureau des usagers de la DGOS.</a:t>
            </a:r>
            <a:endParaRPr lang="fr-FR" dirty="0"/>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spTree>
    <p:extLst>
      <p:ext uri="{BB962C8B-B14F-4D97-AF65-F5344CB8AC3E}">
        <p14:creationId xmlns:p14="http://schemas.microsoft.com/office/powerpoint/2010/main" val="2021629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Espace réservé de la date 5"/>
          <p:cNvSpPr>
            <a:spLocks noGrp="1"/>
          </p:cNvSpPr>
          <p:nvPr>
            <p:ph type="dt" sz="half" idx="2"/>
          </p:nvPr>
        </p:nvSpPr>
        <p:spPr/>
        <p:txBody>
          <a:bodyPr/>
          <a:lstStyle/>
          <a:p>
            <a:fld id="{251C71F6-E0A6-1740-B64F-38F332886BAF}" type="datetime1">
              <a:rPr lang="fr-FR" cap="all" smtClean="0"/>
              <a:pPr/>
              <a:t>01/03/2022</a:t>
            </a:fld>
            <a:endParaRPr lang="fr-FR" cap="all" dirty="0"/>
          </a:p>
        </p:txBody>
      </p:sp>
      <p:sp>
        <p:nvSpPr>
          <p:cNvPr id="9" name="Titre 8"/>
          <p:cNvSpPr>
            <a:spLocks noGrp="1"/>
          </p:cNvSpPr>
          <p:nvPr>
            <p:ph type="title"/>
          </p:nvPr>
        </p:nvSpPr>
        <p:spPr/>
        <p:txBody>
          <a:bodyPr>
            <a:normAutofit/>
          </a:bodyPr>
          <a:lstStyle/>
          <a:p>
            <a:r>
              <a:rPr lang="fr-FR" sz="2700" dirty="0"/>
              <a:t>L’étude PANTERE: dans quel contexte?</a:t>
            </a:r>
          </a:p>
        </p:txBody>
      </p:sp>
      <p:sp>
        <p:nvSpPr>
          <p:cNvPr id="11" name="Espace réservé du texte 10"/>
          <p:cNvSpPr>
            <a:spLocks noGrp="1"/>
          </p:cNvSpPr>
          <p:nvPr>
            <p:ph type="body" sz="quarter" idx="14"/>
          </p:nvPr>
        </p:nvSpPr>
        <p:spPr>
          <a:xfrm>
            <a:off x="431800" y="1800144"/>
            <a:ext cx="11232445" cy="4363150"/>
          </a:xfrm>
        </p:spPr>
        <p:txBody>
          <a:bodyPr/>
          <a:lstStyle/>
          <a:p>
            <a:pPr marL="465664" indent="-342900">
              <a:buFont typeface="Arial" panose="020B0604020202020204" pitchFamily="34" charset="0"/>
              <a:buChar char="•"/>
            </a:pPr>
            <a:r>
              <a:rPr lang="fr-FR" b="1" dirty="0"/>
              <a:t>Proposition fondatrice</a:t>
            </a:r>
            <a:r>
              <a:rPr lang="fr-FR" dirty="0"/>
              <a:t>: la mise en place de </a:t>
            </a:r>
            <a:r>
              <a:rPr lang="fr-FR" b="1" dirty="0"/>
              <a:t>cellules de soutien éthique </a:t>
            </a:r>
            <a:r>
              <a:rPr lang="fr-FR" dirty="0"/>
              <a:t>en partenariat avec les ERER (avis CCNE du 13 mars 2020: enjeux éthiques de la crise de la COVID 19).</a:t>
            </a:r>
          </a:p>
          <a:p>
            <a:pPr marL="465664" indent="-342900">
              <a:buFont typeface="Arial" panose="020B0604020202020204" pitchFamily="34" charset="0"/>
              <a:buChar char="•"/>
            </a:pPr>
            <a:r>
              <a:rPr lang="fr-FR" dirty="0"/>
              <a:t>Les cellules de soutien éthique (CSE) répondent au besoin de développer une « </a:t>
            </a:r>
            <a:r>
              <a:rPr lang="fr-FR" b="1" dirty="0"/>
              <a:t>éthique de terrain</a:t>
            </a:r>
            <a:r>
              <a:rPr lang="fr-FR" dirty="0"/>
              <a:t> » pour soutenir la santé publique.</a:t>
            </a:r>
          </a:p>
          <a:p>
            <a:pPr marL="465664" indent="-342900">
              <a:buFont typeface="Arial" panose="020B0604020202020204" pitchFamily="34" charset="0"/>
              <a:buChar char="•"/>
            </a:pPr>
            <a:r>
              <a:rPr lang="fr-FR" dirty="0"/>
              <a:t>Le « </a:t>
            </a:r>
            <a:r>
              <a:rPr lang="fr-FR" b="1" dirty="0"/>
              <a:t>soutien éthique </a:t>
            </a:r>
            <a:r>
              <a:rPr lang="fr-FR" dirty="0"/>
              <a:t>» voulu par le CCNE dans son avis du 13 mars est une réponse à 3 types de préoccupations:</a:t>
            </a:r>
          </a:p>
          <a:p>
            <a:pPr marL="811488" lvl="1" indent="-342900"/>
            <a:r>
              <a:rPr lang="fr-FR" dirty="0"/>
              <a:t>Une réponse à l’urgence;</a:t>
            </a:r>
          </a:p>
          <a:p>
            <a:pPr marL="811488" lvl="1" indent="-342900"/>
            <a:r>
              <a:rPr lang="fr-FR" dirty="0"/>
              <a:t>Une réponse à la situation des plus vulnérables;</a:t>
            </a:r>
          </a:p>
          <a:p>
            <a:pPr marL="811488" lvl="1" indent="-342900"/>
            <a:r>
              <a:rPr lang="fr-FR" dirty="0"/>
              <a:t>Et enfin un dispositif de « signal » venu du terrain pour guider la réflexion sur les enjeux éthiques des mesures prises.</a:t>
            </a:r>
          </a:p>
          <a:p>
            <a:pPr marL="465664" indent="-342900">
              <a:buFont typeface="Arial" panose="020B0604020202020204" pitchFamily="34" charset="0"/>
              <a:buChar char="•"/>
            </a:pPr>
            <a:r>
              <a:rPr lang="fr-FR" dirty="0"/>
              <a:t>Le besoin d’une éthique « </a:t>
            </a:r>
            <a:r>
              <a:rPr lang="fr-FR" b="1" dirty="0"/>
              <a:t>appliquée</a:t>
            </a:r>
            <a:r>
              <a:rPr lang="fr-FR" dirty="0"/>
              <a:t> »:</a:t>
            </a:r>
          </a:p>
          <a:p>
            <a:pPr marL="811488" lvl="1" indent="-342900"/>
            <a:r>
              <a:rPr lang="fr-FR" dirty="0"/>
              <a:t>La création des CSE dans les régions =&gt; lien entre l’échelon national de la décision publique et l’échelon local. </a:t>
            </a:r>
          </a:p>
          <a:p>
            <a:pPr lvl="1" indent="0">
              <a:buNone/>
            </a:pPr>
            <a:endParaRPr lang="fr-FR" dirty="0"/>
          </a:p>
        </p:txBody>
      </p:sp>
      <p:sp>
        <p:nvSpPr>
          <p:cNvPr id="8" name="Espace réservé du pied de page 7"/>
          <p:cNvSpPr>
            <a:spLocks noGrp="1"/>
          </p:cNvSpPr>
          <p:nvPr>
            <p:ph type="ftr" sz="quarter" idx="3"/>
          </p:nvPr>
        </p:nvSpPr>
        <p:spPr/>
        <p:txBody>
          <a:bodyPr/>
          <a:lstStyle/>
          <a:p>
            <a:r>
              <a:rPr lang="fr-FR"/>
              <a:t>Direction générale de l’offre de soins</a:t>
            </a:r>
            <a:endParaRPr lang="fr-FR" dirty="0"/>
          </a:p>
        </p:txBody>
      </p:sp>
    </p:spTree>
    <p:extLst>
      <p:ext uri="{BB962C8B-B14F-4D97-AF65-F5344CB8AC3E}">
        <p14:creationId xmlns:p14="http://schemas.microsoft.com/office/powerpoint/2010/main" val="3864810211"/>
      </p:ext>
    </p:extLst>
  </p:cSld>
  <p:clrMapOvr>
    <a:masterClrMapping/>
  </p:clrMapOvr>
</p:sld>
</file>

<file path=ppt/theme/theme1.xml><?xml version="1.0" encoding="utf-8"?>
<a:theme xmlns:a="http://schemas.openxmlformats.org/drawingml/2006/main" name="TEMPLATE_INTITULE_OFFIC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ésentation26" id="{25DB2D80-B418-C445-B794-8EFE4AC572D3}" vid="{D7C109EF-1FF6-B140-BAA4-C929A0D9196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4808</TotalTime>
  <Words>2020</Words>
  <Application>Microsoft Office PowerPoint</Application>
  <PresentationFormat>Grand écran</PresentationFormat>
  <Paragraphs>214</Paragraphs>
  <Slides>16</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Arial</vt:lpstr>
      <vt:lpstr>Calibri</vt:lpstr>
      <vt:lpstr>Times New Roman</vt:lpstr>
      <vt:lpstr>Wingdings</vt:lpstr>
      <vt:lpstr>TEMPLATE_INTITULE_OFFICIEL</vt:lpstr>
      <vt:lpstr>Présentation PowerPoint</vt:lpstr>
      <vt:lpstr>Qu’est-ce qu’un espace de réflexion éthique régional (ERER) ?   </vt:lpstr>
      <vt:lpstr>Une organisation territoriale…</vt:lpstr>
      <vt:lpstr>Cartographie  des ERER </vt:lpstr>
      <vt:lpstr>Missions des ERER</vt:lpstr>
      <vt:lpstr>Quelques exemples </vt:lpstr>
      <vt:lpstr>Une coordination nationale…</vt:lpstr>
      <vt:lpstr>… des expertises qui s’étendent à tout le territoire national</vt:lpstr>
      <vt:lpstr>L’étude PANTERE: dans quel contexte?</vt:lpstr>
      <vt:lpstr>L’étude PANTERE: les travaux DGOS préparatoires </vt:lpstr>
      <vt:lpstr>Présentation PowerPoint</vt:lpstr>
      <vt:lpstr>Thèmes de l’étude PANTERE et ERER associés</vt:lpstr>
      <vt:lpstr>L’étude PANTERE:   4 propositions clefs pour le développement de l’axe éthique et démocratie sanitaire dans les territoires  </vt:lpstr>
      <vt:lpstr>L’étude PANTERE: 4 propositions clefs pour le développement de l’axe éthique et démocratie sanitaire dans les territoires </vt:lpstr>
      <vt:lpstr>Pour Demain:  au plan opérationnel </vt:lpstr>
      <vt:lpstr>Présentation PowerPoint</vt:lpstr>
    </vt:vector>
  </TitlesOfParts>
  <Company>PPT/DSI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MORINET, Sarah (DGOS/SOUS-DIR STRATEGIE RESSOURCES/SR3)</dc:creator>
  <cp:lastModifiedBy>Alexandra FOURCADE</cp:lastModifiedBy>
  <cp:revision>624</cp:revision>
  <cp:lastPrinted>2021-10-07T13:32:26Z</cp:lastPrinted>
  <dcterms:created xsi:type="dcterms:W3CDTF">2020-07-03T07:37:47Z</dcterms:created>
  <dcterms:modified xsi:type="dcterms:W3CDTF">2022-03-01T17:13:14Z</dcterms:modified>
</cp:coreProperties>
</file>